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sldIdLst>
    <p:sldId id="586" r:id="rId2"/>
    <p:sldId id="554" r:id="rId3"/>
    <p:sldId id="590" r:id="rId4"/>
    <p:sldId id="555" r:id="rId5"/>
    <p:sldId id="583" r:id="rId6"/>
    <p:sldId id="589"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58" r:id="rId22"/>
    <p:sldId id="559" r:id="rId23"/>
    <p:sldId id="560" r:id="rId24"/>
    <p:sldId id="561" r:id="rId25"/>
    <p:sldId id="562" r:id="rId26"/>
    <p:sldId id="563" r:id="rId27"/>
    <p:sldId id="564" r:id="rId28"/>
    <p:sldId id="565" r:id="rId29"/>
    <p:sldId id="566" r:id="rId30"/>
    <p:sldId id="567" r:id="rId31"/>
    <p:sldId id="593" r:id="rId32"/>
    <p:sldId id="568" r:id="rId33"/>
    <p:sldId id="59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800"/>
    <a:srgbClr val="3A1300"/>
    <a:srgbClr val="B88F0C"/>
    <a:srgbClr val="AC0FC1"/>
    <a:srgbClr val="0B0026"/>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43" autoAdjust="0"/>
    <p:restoredTop sz="94660"/>
  </p:normalViewPr>
  <p:slideViewPr>
    <p:cSldViewPr>
      <p:cViewPr varScale="1">
        <p:scale>
          <a:sx n="63" d="100"/>
          <a:sy n="63" d="100"/>
        </p:scale>
        <p:origin x="67" y="2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a:t>
            </a:fld>
            <a:endParaRPr lang="en-US"/>
          </a:p>
        </p:txBody>
      </p:sp>
    </p:spTree>
    <p:extLst>
      <p:ext uri="{BB962C8B-B14F-4D97-AF65-F5344CB8AC3E}">
        <p14:creationId xmlns:p14="http://schemas.microsoft.com/office/powerpoint/2010/main" val="12979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a:t>
            </a:fld>
            <a:endParaRPr lang="en-US"/>
          </a:p>
        </p:txBody>
      </p:sp>
    </p:spTree>
    <p:extLst>
      <p:ext uri="{BB962C8B-B14F-4D97-AF65-F5344CB8AC3E}">
        <p14:creationId xmlns:p14="http://schemas.microsoft.com/office/powerpoint/2010/main" val="11815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22</a:t>
            </a:fld>
            <a:endParaRPr lang="en-US"/>
          </a:p>
        </p:txBody>
      </p:sp>
    </p:spTree>
    <p:extLst>
      <p:ext uri="{BB962C8B-B14F-4D97-AF65-F5344CB8AC3E}">
        <p14:creationId xmlns:p14="http://schemas.microsoft.com/office/powerpoint/2010/main" val="153533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25</a:t>
            </a:fld>
            <a:endParaRPr lang="en-US"/>
          </a:p>
        </p:txBody>
      </p:sp>
    </p:spTree>
    <p:extLst>
      <p:ext uri="{BB962C8B-B14F-4D97-AF65-F5344CB8AC3E}">
        <p14:creationId xmlns:p14="http://schemas.microsoft.com/office/powerpoint/2010/main" val="203185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32</a:t>
            </a:fld>
            <a:endParaRPr lang="en-US"/>
          </a:p>
        </p:txBody>
      </p:sp>
    </p:spTree>
    <p:extLst>
      <p:ext uri="{BB962C8B-B14F-4D97-AF65-F5344CB8AC3E}">
        <p14:creationId xmlns:p14="http://schemas.microsoft.com/office/powerpoint/2010/main" val="241049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10.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23.gif"/><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3.xml"/><Relationship Id="rId6" Type="http://schemas.microsoft.com/office/2007/relationships/hdphoto" Target="../media/hdphoto8.wdp"/><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4.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15.xml"/><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1.wdp"/><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2.jpeg"/><Relationship Id="rId5"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tags" Target="../tags/tag17.xml"/><Relationship Id="rId5" Type="http://schemas.microsoft.com/office/2007/relationships/hdphoto" Target="../media/hdphoto12.wdp"/><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3.jpeg"/><Relationship Id="rId7" Type="http://schemas.openxmlformats.org/officeDocument/2006/relationships/hyperlink" Target="http://campaignkerusso.org/?p=8700"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hyperlink" Target="https://youtu.be/bKVZ_olNkH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3.wdp"/></Relationships>
</file>

<file path=ppt/slides/_rels/slide33.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3.jpeg"/><Relationship Id="rId7" Type="http://schemas.openxmlformats.org/officeDocument/2006/relationships/hyperlink" Target="http://campaignkerusso.org/?p=8700"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bKVZ_olNkH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write-what-you-love"/>
          <p:cNvPicPr>
            <a:picLocks noGrp="1" noChangeAspect="1" noChangeArrowheads="1"/>
          </p:cNvPicPr>
          <p:nvPr>
            <p:ph idx="1"/>
          </p:nvPr>
        </p:nvPicPr>
        <p:blipFill>
          <a:blip r:embed="rId2">
            <a:lum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30051" name="Rectangle 3"/>
          <p:cNvSpPr>
            <a:spLocks noGrp="1" noChangeArrowheads="1"/>
          </p:cNvSpPr>
          <p:nvPr>
            <p:ph type="title"/>
          </p:nvPr>
        </p:nvSpPr>
        <p:spPr>
          <a:xfrm>
            <a:off x="1752600" y="2133600"/>
            <a:ext cx="5580063" cy="1311275"/>
          </a:xfrm>
          <a:noFill/>
        </p:spPr>
        <p:txBody>
          <a:bodyPr wrap="none">
            <a:spAutoFit/>
          </a:bodyPr>
          <a:lstStyle/>
          <a:p>
            <a:pPr algn="ctr"/>
            <a:r>
              <a:rPr lang="en-US" sz="10000">
                <a:solidFill>
                  <a:schemeClr val="bg1"/>
                </a:solidFill>
              </a:rPr>
              <a:t>Got Love?</a:t>
            </a:r>
          </a:p>
        </p:txBody>
      </p:sp>
    </p:spTree>
    <p:extLst>
      <p:ext uri="{BB962C8B-B14F-4D97-AF65-F5344CB8AC3E}">
        <p14:creationId xmlns:p14="http://schemas.microsoft.com/office/powerpoint/2010/main" val="199081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30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love-question1"/>
          <p:cNvPicPr>
            <a:picLocks noChangeAspect="1" noChangeArrowheads="1"/>
          </p:cNvPicPr>
          <p:nvPr/>
        </p:nvPicPr>
        <p:blipFill>
          <a:blip r:embed="rId3">
            <a:extLst>
              <a:ext uri="{28A0092B-C50C-407E-A947-70E740481C1C}">
                <a14:useLocalDpi xmlns:a14="http://schemas.microsoft.com/office/drawing/2010/main" val="0"/>
              </a:ext>
            </a:extLst>
          </a:blip>
          <a:srcRect l="14400" r="14400"/>
          <a:stretch>
            <a:fillRect/>
          </a:stretch>
        </p:blipFill>
        <p:spPr bwMode="auto">
          <a:xfrm>
            <a:off x="76200" y="0"/>
            <a:ext cx="4883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3"/>
          <p:cNvSpPr>
            <a:spLocks noGrp="1" noChangeArrowheads="1"/>
          </p:cNvSpPr>
          <p:nvPr>
            <p:ph type="body" idx="1"/>
          </p:nvPr>
        </p:nvSpPr>
        <p:spPr>
          <a:xfrm>
            <a:off x="4800600" y="0"/>
            <a:ext cx="4343400" cy="6858000"/>
          </a:xfrm>
          <a:solidFill>
            <a:schemeClr val="bg1"/>
          </a:solidFill>
        </p:spPr>
        <p:txBody>
          <a:bodyPr lIns="91440" tIns="0" rIns="0" bIns="0"/>
          <a:lstStyle/>
          <a:p>
            <a:pPr marL="0" indent="0">
              <a:lnSpc>
                <a:spcPct val="90000"/>
              </a:lnSpc>
              <a:buFont typeface="Wingdings" pitchFamily="2" charset="2"/>
              <a:buNone/>
            </a:pPr>
            <a:r>
              <a:rPr lang="en-US" sz="6600" b="1" dirty="0">
                <a:latin typeface="Arial Black" panose="020B0A04020102020204" pitchFamily="34" charset="0"/>
              </a:rPr>
              <a:t>So! What is Love?</a:t>
            </a:r>
          </a:p>
          <a:p>
            <a:pPr>
              <a:lnSpc>
                <a:spcPct val="90000"/>
              </a:lnSpc>
              <a:buFont typeface="Wingdings" pitchFamily="2" charset="2"/>
              <a:buNone/>
            </a:pPr>
            <a:endParaRPr lang="en-US" sz="900" b="1" dirty="0">
              <a:latin typeface="Times New Roman" pitchFamily="18" charset="0"/>
            </a:endParaRPr>
          </a:p>
          <a:p>
            <a:pPr marL="0" indent="0">
              <a:lnSpc>
                <a:spcPct val="90000"/>
              </a:lnSpc>
              <a:buNone/>
            </a:pPr>
            <a:r>
              <a:rPr lang="en-US" sz="3400" b="1" dirty="0"/>
              <a:t>Does anyone love me?</a:t>
            </a:r>
          </a:p>
          <a:p>
            <a:pPr marL="0" indent="0">
              <a:lnSpc>
                <a:spcPct val="90000"/>
              </a:lnSpc>
              <a:buNone/>
            </a:pPr>
            <a:r>
              <a:rPr lang="en-US" sz="3400" b="1" dirty="0"/>
              <a:t>Do I love anyone?</a:t>
            </a:r>
          </a:p>
          <a:p>
            <a:pPr marL="0" indent="0">
              <a:lnSpc>
                <a:spcPct val="90000"/>
              </a:lnSpc>
              <a:buNone/>
            </a:pPr>
            <a:r>
              <a:rPr lang="en-US" sz="3400" b="1" dirty="0"/>
              <a:t>Love is</a:t>
            </a:r>
          </a:p>
          <a:p>
            <a:pPr marL="0" indent="0">
              <a:lnSpc>
                <a:spcPct val="90000"/>
              </a:lnSpc>
              <a:buNone/>
            </a:pPr>
            <a:r>
              <a:rPr lang="en-US" sz="3600" b="1" dirty="0"/>
              <a:t>	</a:t>
            </a:r>
            <a:r>
              <a:rPr lang="en-US" sz="4000" b="1" dirty="0">
                <a:ln w="28575" cmpd="sng">
                  <a:solidFill>
                    <a:schemeClr val="tx1"/>
                  </a:solidFill>
                </a:ln>
                <a:solidFill>
                  <a:srgbClr val="FF0000"/>
                </a:solidFill>
                <a:effectLst>
                  <a:glow rad="114300">
                    <a:schemeClr val="accent1"/>
                  </a:glow>
                </a:effectLst>
              </a:rPr>
              <a:t>SERVICE!</a:t>
            </a:r>
          </a:p>
          <a:p>
            <a:pPr marL="0" indent="0">
              <a:lnSpc>
                <a:spcPct val="90000"/>
              </a:lnSpc>
              <a:buNone/>
            </a:pPr>
            <a:r>
              <a:rPr lang="en-US" sz="3400" b="1" dirty="0"/>
              <a:t>What (or whom) we love, we will always freely serve!</a:t>
            </a:r>
          </a:p>
        </p:txBody>
      </p:sp>
    </p:spTree>
    <p:custDataLst>
      <p:tags r:id="rId1"/>
    </p:custDataLst>
    <p:extLst>
      <p:ext uri="{BB962C8B-B14F-4D97-AF65-F5344CB8AC3E}">
        <p14:creationId xmlns:p14="http://schemas.microsoft.com/office/powerpoint/2010/main" val="2913830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 calcmode="lin" valueType="num">
                                      <p:cBhvr additive="base">
                                        <p:cTn id="13"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anim calcmode="lin" valueType="num">
                                      <p:cBhvr additive="base">
                                        <p:cTn id="19" dur="5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4147">
                                            <p:txEl>
                                              <p:pRg st="4" end="4"/>
                                            </p:txEl>
                                          </p:spTgt>
                                        </p:tgtEl>
                                        <p:attrNameLst>
                                          <p:attrName>style.visibility</p:attrName>
                                        </p:attrNameLst>
                                      </p:cBhvr>
                                      <p:to>
                                        <p:strVal val="visible"/>
                                      </p:to>
                                    </p:set>
                                    <p:anim calcmode="lin" valueType="num">
                                      <p:cBhvr additive="base">
                                        <p:cTn id="25" dur="500" fill="hold"/>
                                        <p:tgtEl>
                                          <p:spTgt spid="134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34147">
                                            <p:txEl>
                                              <p:pRg st="5" end="5"/>
                                            </p:txEl>
                                          </p:spTgt>
                                        </p:tgtEl>
                                        <p:attrNameLst>
                                          <p:attrName>style.visibility</p:attrName>
                                        </p:attrNameLst>
                                      </p:cBhvr>
                                      <p:to>
                                        <p:strVal val="visible"/>
                                      </p:to>
                                    </p:set>
                                    <p:animEffect transition="in" filter="fade">
                                      <p:cBhvr>
                                        <p:cTn id="31" dur="2000"/>
                                        <p:tgtEl>
                                          <p:spTgt spid="134147">
                                            <p:txEl>
                                              <p:pRg st="5" end="5"/>
                                            </p:txEl>
                                          </p:spTgt>
                                        </p:tgtEl>
                                      </p:cBhvr>
                                    </p:animEffect>
                                    <p:anim calcmode="lin" valueType="num">
                                      <p:cBhvr>
                                        <p:cTn id="32" dur="2000" fill="hold"/>
                                        <p:tgtEl>
                                          <p:spTgt spid="134147">
                                            <p:txEl>
                                              <p:pRg st="5" end="5"/>
                                            </p:txEl>
                                          </p:spTgt>
                                        </p:tgtEl>
                                        <p:attrNameLst>
                                          <p:attrName>style.rotation</p:attrName>
                                        </p:attrNameLst>
                                      </p:cBhvr>
                                      <p:tavLst>
                                        <p:tav tm="0">
                                          <p:val>
                                            <p:fltVal val="720"/>
                                          </p:val>
                                        </p:tav>
                                        <p:tav tm="100000">
                                          <p:val>
                                            <p:fltVal val="0"/>
                                          </p:val>
                                        </p:tav>
                                      </p:tavLst>
                                    </p:anim>
                                    <p:anim calcmode="lin" valueType="num">
                                      <p:cBhvr>
                                        <p:cTn id="33" dur="2000" fill="hold"/>
                                        <p:tgtEl>
                                          <p:spTgt spid="134147">
                                            <p:txEl>
                                              <p:pRg st="5" end="5"/>
                                            </p:txEl>
                                          </p:spTgt>
                                        </p:tgtEl>
                                        <p:attrNameLst>
                                          <p:attrName>ppt_h</p:attrName>
                                        </p:attrNameLst>
                                      </p:cBhvr>
                                      <p:tavLst>
                                        <p:tav tm="0">
                                          <p:val>
                                            <p:fltVal val="0"/>
                                          </p:val>
                                        </p:tav>
                                        <p:tav tm="100000">
                                          <p:val>
                                            <p:strVal val="#ppt_h"/>
                                          </p:val>
                                        </p:tav>
                                      </p:tavLst>
                                    </p:anim>
                                    <p:anim calcmode="lin" valueType="num">
                                      <p:cBhvr>
                                        <p:cTn id="34" dur="2000" fill="hold"/>
                                        <p:tgtEl>
                                          <p:spTgt spid="134147">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4147">
                                            <p:txEl>
                                              <p:pRg st="6" end="6"/>
                                            </p:txEl>
                                          </p:spTgt>
                                        </p:tgtEl>
                                        <p:attrNameLst>
                                          <p:attrName>style.visibility</p:attrName>
                                        </p:attrNameLst>
                                      </p:cBhvr>
                                      <p:to>
                                        <p:strVal val="visible"/>
                                      </p:to>
                                    </p:set>
                                    <p:anim calcmode="lin" valueType="num">
                                      <p:cBhvr additive="base">
                                        <p:cTn id="39" dur="500" fill="hold"/>
                                        <p:tgtEl>
                                          <p:spTgt spid="13414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4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6a0147e3d5494f970b0153909c8f3e970b-500wi"/>
          <p:cNvPicPr>
            <a:picLocks noChangeAspect="1" noChangeArrowheads="1"/>
          </p:cNvPicPr>
          <p:nvPr/>
        </p:nvPicPr>
        <p:blipFill>
          <a:blip r:embed="rId2">
            <a:lum contrast="34000"/>
            <a:extLst>
              <a:ext uri="{28A0092B-C50C-407E-A947-70E740481C1C}">
                <a14:useLocalDpi xmlns:a14="http://schemas.microsoft.com/office/drawing/2010/main" val="0"/>
              </a:ext>
            </a:extLst>
          </a:blip>
          <a:srcRect l="2400" t="4094" r="7201" b="6140"/>
          <a:stretch>
            <a:fillRect/>
          </a:stretch>
        </p:blipFill>
        <p:spPr bwMode="auto">
          <a:xfrm>
            <a:off x="3973513" y="0"/>
            <a:ext cx="51704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body" idx="1"/>
          </p:nvPr>
        </p:nvSpPr>
        <p:spPr>
          <a:xfrm>
            <a:off x="0" y="0"/>
            <a:ext cx="3962400" cy="6858000"/>
          </a:xfrm>
          <a:solidFill>
            <a:schemeClr val="bg1"/>
          </a:solidFill>
        </p:spPr>
        <p:txBody>
          <a:bodyPr/>
          <a:lstStyle/>
          <a:p>
            <a:pPr>
              <a:buFont typeface="Wingdings" pitchFamily="2" charset="2"/>
              <a:buNone/>
            </a:pPr>
            <a:r>
              <a:rPr lang="en-US" sz="3400" b="1" dirty="0"/>
              <a:t>“Even the Son of Man did not come for people to serve him. He came to serve others and to give his life to save many people.”</a:t>
            </a:r>
            <a:r>
              <a:rPr lang="en-US" dirty="0"/>
              <a:t> </a:t>
            </a:r>
            <a:r>
              <a:rPr lang="en-US" sz="2000" dirty="0"/>
              <a:t>Mark 10:45</a:t>
            </a:r>
          </a:p>
        </p:txBody>
      </p:sp>
      <p:sp>
        <p:nvSpPr>
          <p:cNvPr id="135172" name="Rectangle 4"/>
          <p:cNvSpPr>
            <a:spLocks noGrp="1" noChangeArrowheads="1"/>
          </p:cNvSpPr>
          <p:nvPr>
            <p:ph type="title"/>
          </p:nvPr>
        </p:nvSpPr>
        <p:spPr>
          <a:xfrm>
            <a:off x="0" y="5715000"/>
            <a:ext cx="9144000" cy="1066800"/>
          </a:xfrm>
        </p:spPr>
        <p:txBody>
          <a:bodyPr/>
          <a:lstStyle/>
          <a:p>
            <a:pPr algn="ctr"/>
            <a:r>
              <a:rPr lang="en-US" sz="6600" b="1" dirty="0">
                <a:latin typeface="+mn-lt"/>
              </a:rPr>
              <a:t>Love Looks Like This</a:t>
            </a:r>
          </a:p>
        </p:txBody>
      </p:sp>
    </p:spTree>
    <p:extLst>
      <p:ext uri="{BB962C8B-B14F-4D97-AF65-F5344CB8AC3E}">
        <p14:creationId xmlns:p14="http://schemas.microsoft.com/office/powerpoint/2010/main" val="41114358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jesus-death"/>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29000"/>
                    </a14:imgEffect>
                    <a14:imgEffect>
                      <a14:colorTemperature colorTemp="7000"/>
                    </a14:imgEffect>
                    <a14:imgEffect>
                      <a14:saturation sat="120000"/>
                    </a14:imgEffect>
                    <a14:imgEffect>
                      <a14:brightnessContrast bright="16000" contrast="26000"/>
                    </a14:imgEffect>
                  </a14:imgLayer>
                </a14:imgProps>
              </a:ext>
              <a:ext uri="{28A0092B-C50C-407E-A947-70E740481C1C}">
                <a14:useLocalDpi xmlns:a14="http://schemas.microsoft.com/office/drawing/2010/main" val="0"/>
              </a:ext>
            </a:extLst>
          </a:blip>
          <a:srcRect l="22093"/>
          <a:stretch/>
        </p:blipFill>
        <p:spPr>
          <a:xfrm>
            <a:off x="4038598" y="0"/>
            <a:ext cx="5105401" cy="5735638"/>
          </a:xfrm>
          <a:noFill/>
          <a:effectLst>
            <a:softEdge rad="177800"/>
          </a:effectLst>
        </p:spPr>
      </p:pic>
      <p:pic>
        <p:nvPicPr>
          <p:cNvPr id="136196" name="Picture 4" descr="tumblr_lnyzz7Xv1x1qbatwqo1_500"/>
          <p:cNvPicPr>
            <a:picLocks noChangeAspect="1" noChangeArrowheads="1"/>
          </p:cNvPicPr>
          <p:nvPr/>
        </p:nvPicPr>
        <p:blipFill rotWithShape="1">
          <a:blip r:embed="rId5">
            <a:lum contrast="14000"/>
            <a:extLst>
              <a:ext uri="{28A0092B-C50C-407E-A947-70E740481C1C}">
                <a14:useLocalDpi xmlns:a14="http://schemas.microsoft.com/office/drawing/2010/main" val="0"/>
              </a:ext>
            </a:extLst>
          </a:blip>
          <a:srcRect l="6635" t="10286" r="8770"/>
          <a:stretch/>
        </p:blipFill>
        <p:spPr bwMode="auto">
          <a:xfrm>
            <a:off x="0" y="0"/>
            <a:ext cx="4190999"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152399" y="5029200"/>
            <a:ext cx="8956431"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eaLnBrk="1" hangingPunct="1"/>
            <a:r>
              <a:rPr lang="en-US" b="1" kern="0" dirty="0">
                <a:latin typeface="+mn-lt"/>
              </a:rPr>
              <a:t>And…</a:t>
            </a:r>
          </a:p>
          <a:p>
            <a:pPr eaLnBrk="1" hangingPunct="1"/>
            <a:r>
              <a:rPr lang="en-US" sz="6600" b="1" kern="0" dirty="0">
                <a:latin typeface="+mn-lt"/>
              </a:rPr>
              <a:t>Love Looks Like This</a:t>
            </a:r>
          </a:p>
        </p:txBody>
      </p:sp>
    </p:spTree>
    <p:custDataLst>
      <p:tags r:id="rId1"/>
    </p:custDataLst>
    <p:extLst>
      <p:ext uri="{BB962C8B-B14F-4D97-AF65-F5344CB8AC3E}">
        <p14:creationId xmlns:p14="http://schemas.microsoft.com/office/powerpoint/2010/main" val="3536178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additive="base">
                                        <p:cTn id="7" dur="500" fill="hold"/>
                                        <p:tgtEl>
                                          <p:spTgt spid="136196"/>
                                        </p:tgtEl>
                                        <p:attrNameLst>
                                          <p:attrName>ppt_x</p:attrName>
                                        </p:attrNameLst>
                                      </p:cBhvr>
                                      <p:tavLst>
                                        <p:tav tm="0">
                                          <p:val>
                                            <p:strVal val="#ppt_x"/>
                                          </p:val>
                                        </p:tav>
                                        <p:tav tm="100000">
                                          <p:val>
                                            <p:strVal val="#ppt_x"/>
                                          </p:val>
                                        </p:tav>
                                      </p:tavLst>
                                    </p:anim>
                                    <p:anim calcmode="lin" valueType="num">
                                      <p:cBhvr additive="base">
                                        <p:cTn id="8" dur="500" fill="hold"/>
                                        <p:tgtEl>
                                          <p:spTgt spid="136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descr="i-love-m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5486"/>
          <a:stretch>
            <a:fillRect/>
          </a:stretch>
        </p:blipFill>
        <p:spPr>
          <a:xfrm>
            <a:off x="0" y="69850"/>
            <a:ext cx="4038600" cy="3816350"/>
          </a:xfrm>
          <a:noFill/>
          <a:ln/>
        </p:spPr>
      </p:pic>
      <p:sp>
        <p:nvSpPr>
          <p:cNvPr id="137221" name="Rectangle 5"/>
          <p:cNvSpPr>
            <a:spLocks noChangeArrowheads="1"/>
          </p:cNvSpPr>
          <p:nvPr/>
        </p:nvSpPr>
        <p:spPr bwMode="auto">
          <a:xfrm>
            <a:off x="0" y="37338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buClr>
                <a:schemeClr val="accent2"/>
              </a:buClr>
              <a:buSzPct val="75000"/>
              <a:buFont typeface="Wingdings" pitchFamily="2" charset="2"/>
              <a:buChar char="n"/>
            </a:pPr>
            <a:r>
              <a:rPr lang="en-US" sz="3600" b="1" dirty="0">
                <a:latin typeface="Arial" pitchFamily="34" charset="0"/>
              </a:rPr>
              <a:t>“Love is not rude, is not selfish, is not always saying, "Me first," and does not get upset with others.”</a:t>
            </a:r>
            <a:r>
              <a:rPr lang="en-US" sz="2000" dirty="0">
                <a:latin typeface="Arial" pitchFamily="34" charset="0"/>
              </a:rPr>
              <a:t>  1 Corinthians 13:5</a:t>
            </a:r>
          </a:p>
          <a:p>
            <a:pPr marL="342900" indent="-342900" eaLnBrk="1" hangingPunct="1">
              <a:lnSpc>
                <a:spcPct val="80000"/>
              </a:lnSpc>
              <a:spcBef>
                <a:spcPct val="20000"/>
              </a:spcBef>
              <a:buClr>
                <a:schemeClr val="accent2"/>
              </a:buClr>
              <a:buSzPct val="75000"/>
              <a:buFont typeface="Wingdings" pitchFamily="2" charset="2"/>
              <a:buChar char="n"/>
            </a:pPr>
            <a:endParaRPr lang="en-US" sz="2000" dirty="0">
              <a:latin typeface="Arial" pitchFamily="34" charset="0"/>
            </a:endParaRPr>
          </a:p>
          <a:p>
            <a:pPr marL="342900" indent="-342900" eaLnBrk="1" hangingPunct="1">
              <a:lnSpc>
                <a:spcPct val="80000"/>
              </a:lnSpc>
              <a:spcBef>
                <a:spcPct val="20000"/>
              </a:spcBef>
              <a:buClr>
                <a:schemeClr val="accent2"/>
              </a:buClr>
              <a:buSzPct val="75000"/>
              <a:buFont typeface="Wingdings" pitchFamily="2" charset="2"/>
              <a:buChar char="n"/>
            </a:pPr>
            <a:r>
              <a:rPr lang="en-US" sz="3600" b="1" dirty="0">
                <a:latin typeface="Arial" pitchFamily="34" charset="0"/>
              </a:rPr>
              <a:t> “Love each other as brothers and sisters and honor others more than you do yourself.”</a:t>
            </a:r>
            <a:r>
              <a:rPr lang="en-US" sz="2000" dirty="0">
                <a:latin typeface="Arial" pitchFamily="34" charset="0"/>
              </a:rPr>
              <a:t>  Romans 12:10</a:t>
            </a:r>
          </a:p>
        </p:txBody>
      </p:sp>
      <p:sp>
        <p:nvSpPr>
          <p:cNvPr id="137218" name="Rectangle 2"/>
          <p:cNvSpPr>
            <a:spLocks noGrp="1" noChangeArrowheads="1"/>
          </p:cNvSpPr>
          <p:nvPr>
            <p:ph type="title"/>
          </p:nvPr>
        </p:nvSpPr>
        <p:spPr>
          <a:xfrm>
            <a:off x="3657600" y="76200"/>
            <a:ext cx="5486400" cy="1447800"/>
          </a:xfrm>
        </p:spPr>
        <p:txBody>
          <a:bodyPr/>
          <a:lstStyle/>
          <a:p>
            <a:pPr algn="ctr"/>
            <a:r>
              <a:rPr lang="en-US" sz="5400" b="1" dirty="0">
                <a:latin typeface="+mn-lt"/>
              </a:rPr>
              <a:t>Only God Can </a:t>
            </a:r>
            <a:br>
              <a:rPr lang="en-US" sz="5400" b="1" dirty="0">
                <a:latin typeface="+mn-lt"/>
              </a:rPr>
            </a:br>
            <a:r>
              <a:rPr lang="en-US" sz="5400" b="1" dirty="0">
                <a:latin typeface="+mn-lt"/>
              </a:rPr>
              <a:t>Truly Love</a:t>
            </a:r>
          </a:p>
        </p:txBody>
      </p:sp>
      <p:sp>
        <p:nvSpPr>
          <p:cNvPr id="137219" name="Rectangle 3"/>
          <p:cNvSpPr>
            <a:spLocks noGrp="1" noChangeArrowheads="1"/>
          </p:cNvSpPr>
          <p:nvPr>
            <p:ph type="body" sz="half" idx="1"/>
          </p:nvPr>
        </p:nvSpPr>
        <p:spPr>
          <a:xfrm>
            <a:off x="3657600" y="1371600"/>
            <a:ext cx="5486400" cy="2438400"/>
          </a:xfrm>
        </p:spPr>
        <p:txBody>
          <a:bodyPr/>
          <a:lstStyle/>
          <a:p>
            <a:pPr marL="0" indent="0">
              <a:buFont typeface="Wingdings" pitchFamily="2" charset="2"/>
              <a:buNone/>
            </a:pPr>
            <a:r>
              <a:rPr lang="en-US" sz="3600" b="1" dirty="0"/>
              <a:t>The rest of us have a real problem loving and serving others more than ourselves.</a:t>
            </a:r>
          </a:p>
        </p:txBody>
      </p:sp>
    </p:spTree>
    <p:custDataLst>
      <p:tags r:id="rId1"/>
    </p:custDataLst>
    <p:extLst>
      <p:ext uri="{BB962C8B-B14F-4D97-AF65-F5344CB8AC3E}">
        <p14:creationId xmlns:p14="http://schemas.microsoft.com/office/powerpoint/2010/main" val="931714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20"/>
                                        </p:tgtEl>
                                        <p:attrNameLst>
                                          <p:attrName>style.visibility</p:attrName>
                                        </p:attrNameLst>
                                      </p:cBhvr>
                                      <p:to>
                                        <p:strVal val="visible"/>
                                      </p:to>
                                    </p:set>
                                    <p:anim calcmode="lin" valueType="num">
                                      <p:cBhvr additive="base">
                                        <p:cTn id="13" dur="500" fill="hold"/>
                                        <p:tgtEl>
                                          <p:spTgt spid="137220"/>
                                        </p:tgtEl>
                                        <p:attrNameLst>
                                          <p:attrName>ppt_x</p:attrName>
                                        </p:attrNameLst>
                                      </p:cBhvr>
                                      <p:tavLst>
                                        <p:tav tm="0">
                                          <p:val>
                                            <p:strVal val="#ppt_x"/>
                                          </p:val>
                                        </p:tav>
                                        <p:tav tm="100000">
                                          <p:val>
                                            <p:strVal val="#ppt_x"/>
                                          </p:val>
                                        </p:tav>
                                      </p:tavLst>
                                    </p:anim>
                                    <p:anim calcmode="lin" valueType="num">
                                      <p:cBhvr additive="base">
                                        <p:cTn id="14" dur="500" fill="hold"/>
                                        <p:tgtEl>
                                          <p:spTgt spid="137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21">
                                            <p:txEl>
                                              <p:pRg st="0" end="0"/>
                                            </p:txEl>
                                          </p:spTgt>
                                        </p:tgtEl>
                                        <p:attrNameLst>
                                          <p:attrName>style.visibility</p:attrName>
                                        </p:attrNameLst>
                                      </p:cBhvr>
                                      <p:to>
                                        <p:strVal val="visible"/>
                                      </p:to>
                                    </p:set>
                                    <p:anim calcmode="lin" valueType="num">
                                      <p:cBhvr additive="base">
                                        <p:cTn id="19" dur="500" fill="hold"/>
                                        <p:tgtEl>
                                          <p:spTgt spid="1372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221">
                                            <p:txEl>
                                              <p:pRg st="2" end="2"/>
                                            </p:txEl>
                                          </p:spTgt>
                                        </p:tgtEl>
                                        <p:attrNameLst>
                                          <p:attrName>style.visibility</p:attrName>
                                        </p:attrNameLst>
                                      </p:cBhvr>
                                      <p:to>
                                        <p:strVal val="visible"/>
                                      </p:to>
                                    </p:set>
                                    <p:anim calcmode="lin" valueType="num">
                                      <p:cBhvr additive="base">
                                        <p:cTn id="25" dur="500" fill="hold"/>
                                        <p:tgtEl>
                                          <p:spTgt spid="13722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sz="half" idx="1"/>
          </p:nvPr>
        </p:nvSpPr>
        <p:spPr>
          <a:xfrm>
            <a:off x="3962400" y="0"/>
            <a:ext cx="5181600" cy="3886200"/>
          </a:xfrm>
        </p:spPr>
        <p:txBody>
          <a:bodyPr/>
          <a:lstStyle/>
          <a:p>
            <a:pPr marL="0" indent="0">
              <a:buFont typeface="Wingdings" pitchFamily="2" charset="2"/>
              <a:buNone/>
            </a:pPr>
            <a:r>
              <a:rPr lang="en-US" sz="4800" b="1" dirty="0"/>
              <a:t>Love comes from God and those who know </a:t>
            </a:r>
            <a:r>
              <a:rPr lang="en-US" sz="4800" b="1" u="sng" dirty="0"/>
              <a:t>Him</a:t>
            </a:r>
            <a:r>
              <a:rPr lang="en-US" sz="4800" b="1" dirty="0"/>
              <a:t> can love with </a:t>
            </a:r>
            <a:r>
              <a:rPr lang="en-US" sz="4800" b="1" u="sng" dirty="0"/>
              <a:t>His</a:t>
            </a:r>
            <a:r>
              <a:rPr lang="en-US" sz="4800" b="1" dirty="0"/>
              <a:t> heart.</a:t>
            </a:r>
          </a:p>
        </p:txBody>
      </p:sp>
      <p:sp>
        <p:nvSpPr>
          <p:cNvPr id="138244" name="Rectangle 4"/>
          <p:cNvSpPr>
            <a:spLocks noChangeArrowheads="1"/>
          </p:cNvSpPr>
          <p:nvPr/>
        </p:nvSpPr>
        <p:spPr bwMode="auto">
          <a:xfrm>
            <a:off x="0" y="388620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182880"/>
          <a:lstStyle/>
          <a:p>
            <a:pPr marL="342900" indent="-342900" eaLnBrk="1" hangingPunct="1">
              <a:lnSpc>
                <a:spcPct val="80000"/>
              </a:lnSpc>
              <a:spcBef>
                <a:spcPct val="20000"/>
              </a:spcBef>
              <a:buClr>
                <a:schemeClr val="accent2"/>
              </a:buClr>
              <a:buSzPct val="75000"/>
              <a:buFont typeface="Wingdings" pitchFamily="2" charset="2"/>
              <a:buChar char="n"/>
            </a:pPr>
            <a:r>
              <a:rPr lang="en-US" sz="3400" b="1" dirty="0">
                <a:latin typeface="Arial" pitchFamily="34" charset="0"/>
              </a:rPr>
              <a:t>“…let us love one another, for love comes from God. .. Whoever does not love, does not know God, because God is love. </a:t>
            </a:r>
          </a:p>
          <a:p>
            <a:pPr marL="342900" indent="-342900" eaLnBrk="1" hangingPunct="1">
              <a:lnSpc>
                <a:spcPct val="80000"/>
              </a:lnSpc>
              <a:spcBef>
                <a:spcPct val="20000"/>
              </a:spcBef>
              <a:buClr>
                <a:schemeClr val="accent2"/>
              </a:buClr>
              <a:buSzPct val="75000"/>
              <a:buFont typeface="Wingdings" pitchFamily="2" charset="2"/>
              <a:buChar char="n"/>
            </a:pPr>
            <a:r>
              <a:rPr lang="en-US" sz="3400" b="1" dirty="0">
                <a:latin typeface="Arial" pitchFamily="34" charset="0"/>
              </a:rPr>
              <a:t>“This is love: not that we loved God, but that he loved us and sent his Son as a… sacrifice for our sins.”</a:t>
            </a:r>
            <a:r>
              <a:rPr lang="en-US" sz="2700" dirty="0">
                <a:latin typeface="Arial" pitchFamily="34" charset="0"/>
              </a:rPr>
              <a:t> </a:t>
            </a:r>
            <a:r>
              <a:rPr lang="en-US" sz="2000" dirty="0">
                <a:latin typeface="Arial" pitchFamily="34" charset="0"/>
              </a:rPr>
              <a:t>1 John 4:7-12</a:t>
            </a:r>
          </a:p>
        </p:txBody>
      </p:sp>
      <p:pic>
        <p:nvPicPr>
          <p:cNvPr id="138245" name="Picture 5" descr="god-love"/>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0" y="0"/>
            <a:ext cx="3886200" cy="3810000"/>
          </a:xfrm>
          <a:noFill/>
          <a:effectLst>
            <a:softEdge rad="76200"/>
          </a:effectLst>
        </p:spPr>
      </p:pic>
    </p:spTree>
    <p:custDataLst>
      <p:tags r:id="rId1"/>
    </p:custDataLst>
    <p:extLst>
      <p:ext uri="{BB962C8B-B14F-4D97-AF65-F5344CB8AC3E}">
        <p14:creationId xmlns:p14="http://schemas.microsoft.com/office/powerpoint/2010/main" val="2195237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244">
                                            <p:txEl>
                                              <p:pRg st="0" end="0"/>
                                            </p:txEl>
                                          </p:spTgt>
                                        </p:tgtEl>
                                        <p:attrNameLst>
                                          <p:attrName>style.visibility</p:attrName>
                                        </p:attrNameLst>
                                      </p:cBhvr>
                                      <p:to>
                                        <p:strVal val="visible"/>
                                      </p:to>
                                    </p:set>
                                    <p:anim calcmode="lin" valueType="num">
                                      <p:cBhvr additive="base">
                                        <p:cTn id="13" dur="500" fill="hold"/>
                                        <p:tgtEl>
                                          <p:spTgt spid="13824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4">
                                            <p:txEl>
                                              <p:pRg st="1" end="1"/>
                                            </p:txEl>
                                          </p:spTgt>
                                        </p:tgtEl>
                                        <p:attrNameLst>
                                          <p:attrName>style.visibility</p:attrName>
                                        </p:attrNameLst>
                                      </p:cBhvr>
                                      <p:to>
                                        <p:strVal val="visible"/>
                                      </p:to>
                                    </p:set>
                                    <p:anim calcmode="lin" valueType="num">
                                      <p:cBhvr additive="base">
                                        <p:cTn id="19" dur="500" fill="hold"/>
                                        <p:tgtEl>
                                          <p:spTgt spid="13824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sz="half" idx="1"/>
          </p:nvPr>
        </p:nvSpPr>
        <p:spPr>
          <a:xfrm>
            <a:off x="5105400" y="0"/>
            <a:ext cx="4191000" cy="4191000"/>
          </a:xfrm>
        </p:spPr>
        <p:txBody>
          <a:bodyPr/>
          <a:lstStyle/>
          <a:p>
            <a:pPr marL="0" indent="0">
              <a:lnSpc>
                <a:spcPct val="90000"/>
              </a:lnSpc>
              <a:buFont typeface="Wingdings" pitchFamily="2" charset="2"/>
              <a:buNone/>
            </a:pPr>
            <a:r>
              <a:rPr lang="en-US" sz="5400" b="1" dirty="0"/>
              <a:t>With His love in our hearts, we can SERVE each other. </a:t>
            </a:r>
          </a:p>
        </p:txBody>
      </p:sp>
      <p:sp>
        <p:nvSpPr>
          <p:cNvPr id="139268" name="Rectangle 4"/>
          <p:cNvSpPr>
            <a:spLocks noChangeArrowheads="1"/>
          </p:cNvSpPr>
          <p:nvPr/>
        </p:nvSpPr>
        <p:spPr bwMode="auto">
          <a:xfrm>
            <a:off x="0" y="42672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Char char="n"/>
            </a:pPr>
            <a:r>
              <a:rPr lang="en-US" sz="3600" b="1" dirty="0">
                <a:latin typeface="Arial" pitchFamily="34" charset="0"/>
              </a:rPr>
              <a:t>"… Love one another. As I have loved you, so you must love one another.” </a:t>
            </a:r>
          </a:p>
          <a:p>
            <a:pPr marL="342900" indent="-342900" algn="r" eaLnBrk="1" hangingPunct="1">
              <a:spcBef>
                <a:spcPct val="20000"/>
              </a:spcBef>
              <a:buClr>
                <a:schemeClr val="accent2"/>
              </a:buClr>
              <a:buSzPct val="75000"/>
              <a:buFont typeface="Wingdings" pitchFamily="2" charset="2"/>
              <a:buNone/>
            </a:pPr>
            <a:r>
              <a:rPr lang="en-US" sz="2000" dirty="0">
                <a:latin typeface="Arial" pitchFamily="34" charset="0"/>
              </a:rPr>
              <a:t>John 13:34</a:t>
            </a:r>
          </a:p>
          <a:p>
            <a:pPr marL="342900" indent="-342900" eaLnBrk="1" hangingPunct="1">
              <a:spcBef>
                <a:spcPct val="20000"/>
              </a:spcBef>
              <a:buClr>
                <a:schemeClr val="accent2"/>
              </a:buClr>
              <a:buSzPct val="75000"/>
              <a:buFont typeface="Wingdings" pitchFamily="2" charset="2"/>
              <a:buChar char="n"/>
            </a:pPr>
            <a:r>
              <a:rPr lang="en-US" sz="3600" b="1" dirty="0">
                <a:latin typeface="Arial" pitchFamily="34" charset="0"/>
              </a:rPr>
              <a:t>“We love because he first loved us.”</a:t>
            </a:r>
            <a:r>
              <a:rPr lang="en-US" sz="2700" b="1" dirty="0">
                <a:latin typeface="Arial" pitchFamily="34" charset="0"/>
              </a:rPr>
              <a:t>  </a:t>
            </a:r>
          </a:p>
          <a:p>
            <a:pPr marL="342900" indent="-342900" algn="r" eaLnBrk="1" hangingPunct="1">
              <a:spcBef>
                <a:spcPct val="20000"/>
              </a:spcBef>
              <a:buClr>
                <a:schemeClr val="accent2"/>
              </a:buClr>
              <a:buSzPct val="75000"/>
              <a:buFont typeface="Wingdings" pitchFamily="2" charset="2"/>
              <a:buNone/>
            </a:pPr>
            <a:r>
              <a:rPr lang="en-US" sz="2000" dirty="0">
                <a:latin typeface="Arial" pitchFamily="34" charset="0"/>
              </a:rPr>
              <a:t>1 John 4:19</a:t>
            </a:r>
          </a:p>
        </p:txBody>
      </p:sp>
      <p:pic>
        <p:nvPicPr>
          <p:cNvPr id="139269" name="Picture 5" descr="kids_reading"/>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colorTemperature colorTemp="7400"/>
                    </a14:imgEffect>
                    <a14:imgEffect>
                      <a14:saturation sat="120000"/>
                    </a14:imgEffect>
                  </a14:imgLayer>
                </a14:imgProps>
              </a:ext>
              <a:ext uri="{28A0092B-C50C-407E-A947-70E740481C1C}">
                <a14:useLocalDpi xmlns:a14="http://schemas.microsoft.com/office/drawing/2010/main" val="0"/>
              </a:ext>
            </a:extLst>
          </a:blip>
          <a:srcRect/>
          <a:stretch>
            <a:fillRect/>
          </a:stretch>
        </p:blipFill>
        <p:spPr>
          <a:xfrm>
            <a:off x="0" y="0"/>
            <a:ext cx="5105400" cy="4127500"/>
          </a:xfrm>
          <a:effectLst>
            <a:softEdge rad="127000"/>
          </a:effectLst>
        </p:spPr>
      </p:pic>
    </p:spTree>
    <p:custDataLst>
      <p:tags r:id="rId1"/>
    </p:custDataLst>
    <p:extLst>
      <p:ext uri="{BB962C8B-B14F-4D97-AF65-F5344CB8AC3E}">
        <p14:creationId xmlns:p14="http://schemas.microsoft.com/office/powerpoint/2010/main" val="2845682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8">
                                            <p:txEl>
                                              <p:pRg st="0" end="0"/>
                                            </p:txEl>
                                          </p:spTgt>
                                        </p:tgtEl>
                                        <p:attrNameLst>
                                          <p:attrName>style.visibility</p:attrName>
                                        </p:attrNameLst>
                                      </p:cBhvr>
                                      <p:to>
                                        <p:strVal val="visible"/>
                                      </p:to>
                                    </p:set>
                                    <p:anim calcmode="lin" valueType="num">
                                      <p:cBhvr additive="base">
                                        <p:cTn id="13" dur="500" fill="hold"/>
                                        <p:tgtEl>
                                          <p:spTgt spid="13926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9268">
                                            <p:txEl>
                                              <p:pRg st="1" end="1"/>
                                            </p:txEl>
                                          </p:spTgt>
                                        </p:tgtEl>
                                        <p:attrNameLst>
                                          <p:attrName>style.visibility</p:attrName>
                                        </p:attrNameLst>
                                      </p:cBhvr>
                                      <p:to>
                                        <p:strVal val="visible"/>
                                      </p:to>
                                    </p:set>
                                    <p:anim calcmode="lin" valueType="num">
                                      <p:cBhvr additive="base">
                                        <p:cTn id="17" dur="500" fill="hold"/>
                                        <p:tgtEl>
                                          <p:spTgt spid="13926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9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9268">
                                            <p:txEl>
                                              <p:pRg st="2" end="2"/>
                                            </p:txEl>
                                          </p:spTgt>
                                        </p:tgtEl>
                                        <p:attrNameLst>
                                          <p:attrName>style.visibility</p:attrName>
                                        </p:attrNameLst>
                                      </p:cBhvr>
                                      <p:to>
                                        <p:strVal val="visible"/>
                                      </p:to>
                                    </p:set>
                                    <p:anim calcmode="lin" valueType="num">
                                      <p:cBhvr additive="base">
                                        <p:cTn id="23" dur="500" fill="hold"/>
                                        <p:tgtEl>
                                          <p:spTgt spid="13926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926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268">
                                            <p:txEl>
                                              <p:pRg st="3" end="3"/>
                                            </p:txEl>
                                          </p:spTgt>
                                        </p:tgtEl>
                                        <p:attrNameLst>
                                          <p:attrName>style.visibility</p:attrName>
                                        </p:attrNameLst>
                                      </p:cBhvr>
                                      <p:to>
                                        <p:strVal val="visible"/>
                                      </p:to>
                                    </p:set>
                                    <p:anim calcmode="lin" valueType="num">
                                      <p:cBhvr additive="base">
                                        <p:cTn id="27" dur="500" fill="hold"/>
                                        <p:tgtEl>
                                          <p:spTgt spid="13926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9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ow-can-you-be-part-of-the-kingdom-of-god"/>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0291" name="Rectangle 3"/>
          <p:cNvSpPr>
            <a:spLocks noGrp="1" noChangeArrowheads="1"/>
          </p:cNvSpPr>
          <p:nvPr>
            <p:ph type="title"/>
          </p:nvPr>
        </p:nvSpPr>
        <p:spPr>
          <a:xfrm>
            <a:off x="0" y="304800"/>
            <a:ext cx="9144000" cy="762000"/>
          </a:xfrm>
          <a:ln w="34925">
            <a:noFill/>
          </a:ln>
        </p:spPr>
        <p:txBody>
          <a:bodyPr/>
          <a:lstStyle/>
          <a:p>
            <a:pPr algn="ctr"/>
            <a:r>
              <a:rPr lang="en-US" sz="5400" b="1" dirty="0">
                <a:ln w="50800">
                  <a:solidFill>
                    <a:schemeClr val="tx1">
                      <a:alpha val="83000"/>
                    </a:schemeClr>
                  </a:solidFill>
                </a:ln>
                <a:solidFill>
                  <a:schemeClr val="accent2">
                    <a:lumMod val="50000"/>
                  </a:schemeClr>
                </a:solidFill>
                <a:effectLst>
                  <a:glow rad="203200">
                    <a:schemeClr val="accent1">
                      <a:alpha val="40000"/>
                    </a:schemeClr>
                  </a:glow>
                </a:effectLst>
                <a:latin typeface="Arial Black" panose="020B0A04020102020204" pitchFamily="34" charset="0"/>
              </a:rPr>
              <a:t>Jesus Wants Our Love </a:t>
            </a:r>
          </a:p>
        </p:txBody>
      </p:sp>
      <p:sp>
        <p:nvSpPr>
          <p:cNvPr id="140292" name="Rectangle 4"/>
          <p:cNvSpPr>
            <a:spLocks noGrp="1" noChangeArrowheads="1"/>
          </p:cNvSpPr>
          <p:nvPr>
            <p:ph type="body" idx="1"/>
          </p:nvPr>
        </p:nvSpPr>
        <p:spPr>
          <a:xfrm>
            <a:off x="0" y="1066800"/>
            <a:ext cx="9144000" cy="3276600"/>
          </a:xfrm>
          <a:solidFill>
            <a:srgbClr val="622E24">
              <a:alpha val="58000"/>
            </a:srgbClr>
          </a:solidFill>
          <a:ln/>
          <a:effectLst>
            <a:softEdge rad="101600"/>
          </a:effectLst>
        </p:spPr>
        <p:txBody>
          <a:bodyPr/>
          <a:lstStyle/>
          <a:p>
            <a:pPr>
              <a:buFont typeface="Wingdings" pitchFamily="2" charset="2"/>
              <a:buNone/>
            </a:pPr>
            <a:r>
              <a:rPr lang="en-US" sz="4000" b="1" dirty="0"/>
              <a:t>	</a:t>
            </a:r>
            <a:r>
              <a:rPr lang="en-US" sz="4000" b="1" dirty="0">
                <a:ln w="12700">
                  <a:solidFill>
                    <a:schemeClr val="bg1"/>
                  </a:solidFill>
                </a:ln>
                <a:effectLst>
                  <a:glow rad="152400">
                    <a:schemeClr val="accent2">
                      <a:lumMod val="75000"/>
                      <a:alpha val="82000"/>
                    </a:schemeClr>
                  </a:glow>
                </a:effectLst>
              </a:rPr>
              <a:t>Even though Jesus has done so much for us… yes, even though He died for us, it is hard for Him to find anyone who loves Him enough to serve Him.</a:t>
            </a:r>
          </a:p>
        </p:txBody>
      </p:sp>
      <p:sp>
        <p:nvSpPr>
          <p:cNvPr id="140293" name="Rectangle 5"/>
          <p:cNvSpPr>
            <a:spLocks noChangeArrowheads="1"/>
          </p:cNvSpPr>
          <p:nvPr/>
        </p:nvSpPr>
        <p:spPr bwMode="auto">
          <a:xfrm>
            <a:off x="0" y="5257800"/>
            <a:ext cx="9144000" cy="1600200"/>
          </a:xfrm>
          <a:prstGeom prst="rect">
            <a:avLst/>
          </a:prstGeom>
          <a:solidFill>
            <a:srgbClr val="191A3F">
              <a:alpha val="79000"/>
            </a:srgbClr>
          </a:solidFill>
          <a:ln>
            <a:noFill/>
          </a:ln>
          <a:extLst/>
        </p:spPr>
        <p:txBody>
          <a:bodyPr/>
          <a:lstStyle/>
          <a:p>
            <a:pPr marL="342900" indent="-342900" algn="ctr" eaLnBrk="1" hangingPunct="1">
              <a:spcBef>
                <a:spcPct val="20000"/>
              </a:spcBef>
              <a:buClr>
                <a:schemeClr val="accent2"/>
              </a:buClr>
              <a:buSzPct val="75000"/>
              <a:buFont typeface="Wingdings" pitchFamily="2" charset="2"/>
              <a:buNone/>
            </a:pPr>
            <a:r>
              <a:rPr lang="en-US" sz="4400" b="1" dirty="0">
                <a:latin typeface="Arial" pitchFamily="34" charset="0"/>
              </a:rPr>
              <a:t>He searches the world for </a:t>
            </a:r>
          </a:p>
          <a:p>
            <a:pPr marL="342900" indent="-342900" algn="ctr" eaLnBrk="1" hangingPunct="1">
              <a:spcBef>
                <a:spcPct val="20000"/>
              </a:spcBef>
              <a:buClr>
                <a:schemeClr val="accent2"/>
              </a:buClr>
              <a:buSzPct val="75000"/>
              <a:buFont typeface="Wingdings" pitchFamily="2" charset="2"/>
              <a:buNone/>
            </a:pPr>
            <a:r>
              <a:rPr lang="en-US" sz="4400" b="1" dirty="0">
                <a:latin typeface="Arial" pitchFamily="34" charset="0"/>
              </a:rPr>
              <a:t>people who will serve Him.</a:t>
            </a:r>
          </a:p>
        </p:txBody>
      </p:sp>
    </p:spTree>
    <p:custDataLst>
      <p:tags r:id="rId1"/>
    </p:custDataLst>
    <p:extLst>
      <p:ext uri="{BB962C8B-B14F-4D97-AF65-F5344CB8AC3E}">
        <p14:creationId xmlns:p14="http://schemas.microsoft.com/office/powerpoint/2010/main" val="3124674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0293"/>
                                        </p:tgtEl>
                                        <p:attrNameLst>
                                          <p:attrName>style.visibility</p:attrName>
                                        </p:attrNameLst>
                                      </p:cBhvr>
                                      <p:to>
                                        <p:strVal val="visible"/>
                                      </p:to>
                                    </p:set>
                                    <p:anim calcmode="lin" valueType="num">
                                      <p:cBhvr additive="base">
                                        <p:cTn id="13" dur="500" fill="hold"/>
                                        <p:tgtEl>
                                          <p:spTgt spid="140293"/>
                                        </p:tgtEl>
                                        <p:attrNameLst>
                                          <p:attrName>ppt_x</p:attrName>
                                        </p:attrNameLst>
                                      </p:cBhvr>
                                      <p:tavLst>
                                        <p:tav tm="0">
                                          <p:val>
                                            <p:strVal val="#ppt_x"/>
                                          </p:val>
                                        </p:tav>
                                        <p:tav tm="100000">
                                          <p:val>
                                            <p:strVal val="#ppt_x"/>
                                          </p:val>
                                        </p:tav>
                                      </p:tavLst>
                                    </p:anim>
                                    <p:anim calcmode="lin" valueType="num">
                                      <p:cBhvr additive="base">
                                        <p:cTn id="14" dur="500" fill="hold"/>
                                        <p:tgtEl>
                                          <p:spTgt spid="140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isaiah+in+the+temple"/>
          <p:cNvPicPr>
            <a:picLocks noGrp="1" noChangeAspect="1" noChangeArrowheads="1"/>
          </p:cNvPicPr>
          <p:nvPr>
            <p:ph sz="half" idx="2"/>
          </p:nvPr>
        </p:nvPicPr>
        <p:blipFill>
          <a:blip r:embed="rId3">
            <a:lum bright="16000" contrast="26000"/>
            <a:extLst>
              <a:ext uri="{BEBA8EAE-BF5A-486C-A8C5-ECC9F3942E4B}">
                <a14:imgProps xmlns:a14="http://schemas.microsoft.com/office/drawing/2010/main">
                  <a14:imgLayer r:embed="rId4">
                    <a14:imgEffect>
                      <a14:sharpenSoften amount="34000"/>
                    </a14:imgEffect>
                    <a14:imgEffect>
                      <a14:colorTemperature colorTemp="7900"/>
                    </a14:imgEffect>
                    <a14:imgEffect>
                      <a14:saturation sat="172000"/>
                    </a14:imgEffect>
                  </a14:imgLayer>
                </a14:imgProps>
              </a:ext>
              <a:ext uri="{28A0092B-C50C-407E-A947-70E740481C1C}">
                <a14:useLocalDpi xmlns:a14="http://schemas.microsoft.com/office/drawing/2010/main" val="0"/>
              </a:ext>
            </a:extLst>
          </a:blip>
          <a:srcRect l="3693" t="3000" r="3693" b="3000"/>
          <a:stretch>
            <a:fillRect/>
          </a:stretch>
        </p:blipFill>
        <p:spPr>
          <a:xfrm>
            <a:off x="0" y="0"/>
            <a:ext cx="5489575" cy="6858000"/>
          </a:xfrm>
          <a:noFill/>
          <a:ln/>
        </p:spPr>
      </p:pic>
      <p:sp>
        <p:nvSpPr>
          <p:cNvPr id="142339" name="Rectangle 3"/>
          <p:cNvSpPr>
            <a:spLocks noChangeArrowheads="1"/>
          </p:cNvSpPr>
          <p:nvPr/>
        </p:nvSpPr>
        <p:spPr bwMode="auto">
          <a:xfrm>
            <a:off x="55626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accent2"/>
              </a:buClr>
              <a:buSzPct val="75000"/>
            </a:pPr>
            <a:r>
              <a:rPr lang="en-US" sz="3100" b="1" dirty="0">
                <a:latin typeface="Arial" pitchFamily="34" charset="0"/>
              </a:rPr>
              <a:t>He looked for someone He could send to talk to people about Him.</a:t>
            </a:r>
          </a:p>
          <a:p>
            <a:pPr eaLnBrk="1" hangingPunct="1">
              <a:spcBef>
                <a:spcPct val="20000"/>
              </a:spcBef>
              <a:buClr>
                <a:schemeClr val="accent2"/>
              </a:buClr>
              <a:buSzPct val="75000"/>
            </a:pPr>
            <a:r>
              <a:rPr lang="en-US" sz="3100" b="1" dirty="0">
                <a:latin typeface="Arial" pitchFamily="34" charset="0"/>
              </a:rPr>
              <a:t>“Then I heard the voice of the Lord saying, "Whom shall I send? And who will go for us?" </a:t>
            </a:r>
          </a:p>
          <a:p>
            <a:pPr eaLnBrk="1" hangingPunct="1">
              <a:spcBef>
                <a:spcPct val="20000"/>
              </a:spcBef>
              <a:buClr>
                <a:schemeClr val="accent2"/>
              </a:buClr>
              <a:buSzPct val="75000"/>
            </a:pPr>
            <a:r>
              <a:rPr lang="en-US" sz="3100" b="1" dirty="0">
                <a:latin typeface="Arial" pitchFamily="34" charset="0"/>
              </a:rPr>
              <a:t>And I said, "Here am I. Send me!"</a:t>
            </a:r>
            <a:r>
              <a:rPr lang="en-US" sz="3100" dirty="0">
                <a:latin typeface="Arial" pitchFamily="34" charset="0"/>
              </a:rPr>
              <a:t> </a:t>
            </a:r>
            <a:r>
              <a:rPr lang="en-US" sz="2000" dirty="0">
                <a:latin typeface="Arial" pitchFamily="34" charset="0"/>
              </a:rPr>
              <a:t>Isa. 6:8</a:t>
            </a:r>
          </a:p>
        </p:txBody>
      </p:sp>
    </p:spTree>
    <p:custDataLst>
      <p:tags r:id="rId1"/>
    </p:custDataLst>
    <p:extLst>
      <p:ext uri="{BB962C8B-B14F-4D97-AF65-F5344CB8AC3E}">
        <p14:creationId xmlns:p14="http://schemas.microsoft.com/office/powerpoint/2010/main" val="395567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i0800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contrast="30000"/>
                    </a14:imgEffect>
                  </a14:imgLayer>
                </a14:imgProps>
              </a:ext>
              <a:ext uri="{28A0092B-C50C-407E-A947-70E740481C1C}">
                <a14:useLocalDpi xmlns:a14="http://schemas.microsoft.com/office/drawing/2010/main" val="0"/>
              </a:ext>
            </a:extLst>
          </a:blip>
          <a:srcRect l="8000" t="8000" r="8000" b="8000"/>
          <a:stretch>
            <a:fillRect/>
          </a:stretch>
        </p:blipFill>
        <p:spPr bwMode="auto">
          <a:xfrm>
            <a:off x="4724400" y="0"/>
            <a:ext cx="4419600" cy="4419600"/>
          </a:xfrm>
          <a:prstGeom prst="rect">
            <a:avLst/>
          </a:prstGeom>
          <a:noFill/>
          <a:ln>
            <a:noFill/>
          </a:ln>
          <a:effectLst>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Rectangle 3"/>
          <p:cNvSpPr>
            <a:spLocks noGrp="1" noChangeArrowheads="1"/>
          </p:cNvSpPr>
          <p:nvPr>
            <p:ph type="body" sz="half" idx="1"/>
          </p:nvPr>
        </p:nvSpPr>
        <p:spPr>
          <a:xfrm>
            <a:off x="152400" y="0"/>
            <a:ext cx="4419600" cy="3352800"/>
          </a:xfrm>
        </p:spPr>
        <p:txBody>
          <a:bodyPr/>
          <a:lstStyle/>
          <a:p>
            <a:pPr marL="0" indent="0">
              <a:buFont typeface="Wingdings" pitchFamily="2" charset="2"/>
              <a:buNone/>
            </a:pPr>
            <a:r>
              <a:rPr lang="en-US" sz="4800" b="1" dirty="0"/>
              <a:t>Jesus taught Peter to love Him through service</a:t>
            </a:r>
          </a:p>
        </p:txBody>
      </p:sp>
      <p:sp>
        <p:nvSpPr>
          <p:cNvPr id="143364" name="Rectangle 4"/>
          <p:cNvSpPr>
            <a:spLocks noChangeArrowheads="1"/>
          </p:cNvSpPr>
          <p:nvPr/>
        </p:nvSpPr>
        <p:spPr bwMode="auto">
          <a:xfrm>
            <a:off x="4648200" y="4572000"/>
            <a:ext cx="449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4600" b="1" dirty="0">
                <a:latin typeface="Arial" pitchFamily="34" charset="0"/>
              </a:rPr>
              <a:t>“If you love me, feed my sheep.”</a:t>
            </a:r>
          </a:p>
        </p:txBody>
      </p:sp>
      <p:pic>
        <p:nvPicPr>
          <p:cNvPr id="143365" name="Picture 5" descr="school_k8_teacher-pages_2_pettibone__jesus-is-a-good-shepherd"/>
          <p:cNvPicPr>
            <a:picLocks noGrp="1" noChangeAspect="1" noChangeArrowheads="1" noCrop="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 y="2971800"/>
            <a:ext cx="4749273" cy="3886201"/>
          </a:xfrm>
          <a:effectLst>
            <a:softEdge rad="139700"/>
          </a:effectLst>
        </p:spPr>
      </p:pic>
    </p:spTree>
    <p:custDataLst>
      <p:tags r:id="rId1"/>
    </p:custDataLst>
    <p:extLst>
      <p:ext uri="{BB962C8B-B14F-4D97-AF65-F5344CB8AC3E}">
        <p14:creationId xmlns:p14="http://schemas.microsoft.com/office/powerpoint/2010/main" val="2700861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500" fill="hold"/>
                                        <p:tgtEl>
                                          <p:spTgt spid="143362"/>
                                        </p:tgtEl>
                                        <p:attrNameLst>
                                          <p:attrName>ppt_x</p:attrName>
                                        </p:attrNameLst>
                                      </p:cBhvr>
                                      <p:tavLst>
                                        <p:tav tm="0">
                                          <p:val>
                                            <p:strVal val="#ppt_x"/>
                                          </p:val>
                                        </p:tav>
                                        <p:tav tm="100000">
                                          <p:val>
                                            <p:strVal val="#ppt_x"/>
                                          </p:val>
                                        </p:tav>
                                      </p:tavLst>
                                    </p:anim>
                                    <p:anim calcmode="lin" valueType="num">
                                      <p:cBhvr additive="base">
                                        <p:cTn id="8" dur="500" fill="hold"/>
                                        <p:tgtEl>
                                          <p:spTgt spid="1433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64"/>
                                        </p:tgtEl>
                                        <p:attrNameLst>
                                          <p:attrName>style.visibility</p:attrName>
                                        </p:attrNameLst>
                                      </p:cBhvr>
                                      <p:to>
                                        <p:strVal val="visible"/>
                                      </p:to>
                                    </p:set>
                                    <p:anim calcmode="lin" valueType="num">
                                      <p:cBhvr additive="base">
                                        <p:cTn id="11" dur="500" fill="hold"/>
                                        <p:tgtEl>
                                          <p:spTgt spid="143364"/>
                                        </p:tgtEl>
                                        <p:attrNameLst>
                                          <p:attrName>ppt_x</p:attrName>
                                        </p:attrNameLst>
                                      </p:cBhvr>
                                      <p:tavLst>
                                        <p:tav tm="0">
                                          <p:val>
                                            <p:strVal val="#ppt_x"/>
                                          </p:val>
                                        </p:tav>
                                        <p:tav tm="100000">
                                          <p:val>
                                            <p:strVal val="#ppt_x"/>
                                          </p:val>
                                        </p:tav>
                                      </p:tavLst>
                                    </p:anim>
                                    <p:anim calcmode="lin" valueType="num">
                                      <p:cBhvr additive="base">
                                        <p:cTn id="12" dur="500" fill="hold"/>
                                        <p:tgtEl>
                                          <p:spTgt spid="143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words"/>
          <p:cNvPicPr>
            <a:picLocks noGrp="1" noChangeAspect="1" noChangeArrowheads="1"/>
          </p:cNvPicPr>
          <p:nvPr>
            <p:ph sz="half" idx="2"/>
          </p:nvPr>
        </p:nvPicPr>
        <p:blipFill>
          <a:blip r:embed="rId3">
            <a:lum bright="-2000" contrast="20000"/>
            <a:extLst>
              <a:ext uri="{28A0092B-C50C-407E-A947-70E740481C1C}">
                <a14:useLocalDpi xmlns:a14="http://schemas.microsoft.com/office/drawing/2010/main" val="0"/>
              </a:ext>
            </a:extLst>
          </a:blip>
          <a:srcRect/>
          <a:stretch>
            <a:fillRect/>
          </a:stretch>
        </p:blipFill>
        <p:spPr>
          <a:xfrm>
            <a:off x="0" y="0"/>
            <a:ext cx="5562600" cy="6858000"/>
          </a:xfrm>
          <a:noFill/>
          <a:ln/>
          <a:effectLst>
            <a:softEdge rad="177800"/>
          </a:effectLst>
        </p:spPr>
      </p:pic>
      <p:sp>
        <p:nvSpPr>
          <p:cNvPr id="144387" name="Rectangle 3"/>
          <p:cNvSpPr>
            <a:spLocks noGrp="1" noChangeArrowheads="1"/>
          </p:cNvSpPr>
          <p:nvPr>
            <p:ph type="body" sz="half" idx="1"/>
          </p:nvPr>
        </p:nvSpPr>
        <p:spPr>
          <a:xfrm>
            <a:off x="5410200" y="0"/>
            <a:ext cx="3733800" cy="6858000"/>
          </a:xfrm>
          <a:solidFill>
            <a:schemeClr val="bg1"/>
          </a:solidFill>
          <a:ln/>
        </p:spPr>
        <p:txBody>
          <a:bodyPr tIns="228600"/>
          <a:lstStyle/>
          <a:p>
            <a:pPr>
              <a:lnSpc>
                <a:spcPct val="90000"/>
              </a:lnSpc>
              <a:buFont typeface="Wingdings" pitchFamily="2" charset="2"/>
              <a:buNone/>
            </a:pPr>
            <a:r>
              <a:rPr lang="en-US" sz="3800" b="1" dirty="0"/>
              <a:t>“This people honors me with their lips, but their heart is far from me”</a:t>
            </a:r>
            <a:r>
              <a:rPr lang="en-US" sz="2500" b="1" dirty="0"/>
              <a:t> </a:t>
            </a:r>
          </a:p>
          <a:p>
            <a:pPr algn="r">
              <a:lnSpc>
                <a:spcPct val="90000"/>
              </a:lnSpc>
              <a:buFont typeface="Wingdings" pitchFamily="2" charset="2"/>
              <a:buNone/>
            </a:pPr>
            <a:r>
              <a:rPr lang="en-US" sz="1700" dirty="0"/>
              <a:t>Mat. 15:8</a:t>
            </a:r>
            <a:br>
              <a:rPr lang="en-US" sz="1700" dirty="0"/>
            </a:br>
            <a:endParaRPr lang="en-US" sz="1700" dirty="0"/>
          </a:p>
          <a:p>
            <a:pPr>
              <a:lnSpc>
                <a:spcPct val="90000"/>
              </a:lnSpc>
              <a:buFont typeface="Wingdings" pitchFamily="2" charset="2"/>
              <a:buNone/>
            </a:pPr>
            <a:r>
              <a:rPr lang="en-US" sz="3800" b="1" dirty="0"/>
              <a:t>“They profess to know God, but they deny him by their works.”</a:t>
            </a:r>
            <a:r>
              <a:rPr lang="en-US" sz="2000" dirty="0"/>
              <a:t> Titus 1:16 </a:t>
            </a:r>
          </a:p>
        </p:txBody>
      </p:sp>
    </p:spTree>
    <p:custDataLst>
      <p:tags r:id="rId1"/>
    </p:custDataLst>
    <p:extLst>
      <p:ext uri="{BB962C8B-B14F-4D97-AF65-F5344CB8AC3E}">
        <p14:creationId xmlns:p14="http://schemas.microsoft.com/office/powerpoint/2010/main" val="2545936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 calcmode="lin" valueType="num">
                                      <p:cBhvr additive="base">
                                        <p:cTn id="11"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 calcmode="lin" valueType="num">
                                      <p:cBhvr additive="base">
                                        <p:cTn id="17"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0200"/>
            <a:ext cx="9144000" cy="1447800"/>
          </a:xfrm>
          <a:prstGeom prst="rect">
            <a:avLst/>
          </a:prstGeom>
          <a:noFill/>
        </p:spPr>
        <p:txBody>
          <a:bodyPr wrap="square" lIns="0" tIns="0" rIns="0" bIns="0">
            <a:noAutofit/>
          </a:bodyPr>
          <a:lstStyle/>
          <a:p>
            <a:pPr marL="0" marR="0" algn="ctr">
              <a:lnSpc>
                <a:spcPts val="7200"/>
              </a:lnSpc>
              <a:spcBef>
                <a:spcPts val="0"/>
              </a:spcBef>
              <a:spcAft>
                <a:spcPts val="0"/>
              </a:spcAft>
            </a:pPr>
            <a:r>
              <a:rPr lang="en-US" sz="8000" b="1" dirty="0">
                <a:latin typeface="+mn-lt"/>
                <a:ea typeface="Calibri" panose="020F0502020204030204" pitchFamily="34" charset="0"/>
                <a:cs typeface="Aharoni" panose="02010803020104030203" pitchFamily="2" charset="-79"/>
              </a:rPr>
              <a:t>Welcome All</a:t>
            </a:r>
            <a:endParaRPr lang="en-US" sz="8000" b="1" dirty="0">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000"/>
          <a:stretch/>
        </p:blipFill>
        <p:spPr>
          <a:xfrm>
            <a:off x="109112" y="0"/>
            <a:ext cx="8925775" cy="5029200"/>
          </a:xfrm>
          <a:prstGeom prst="rect">
            <a:avLst/>
          </a:prstGeom>
        </p:spPr>
      </p:pic>
    </p:spTree>
    <p:extLst>
      <p:ext uri="{BB962C8B-B14F-4D97-AF65-F5344CB8AC3E}">
        <p14:creationId xmlns:p14="http://schemas.microsoft.com/office/powerpoint/2010/main" val="19357716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sz="half" idx="1"/>
          </p:nvPr>
        </p:nvSpPr>
        <p:spPr>
          <a:xfrm>
            <a:off x="6553200" y="0"/>
            <a:ext cx="2590800" cy="6858000"/>
          </a:xfrm>
          <a:solidFill>
            <a:schemeClr val="bg1"/>
          </a:solidFill>
          <a:ln/>
        </p:spPr>
        <p:txBody>
          <a:bodyPr tIns="228600"/>
          <a:lstStyle/>
          <a:p>
            <a:pPr>
              <a:lnSpc>
                <a:spcPct val="90000"/>
              </a:lnSpc>
              <a:buFont typeface="Wingdings" pitchFamily="2" charset="2"/>
              <a:buNone/>
            </a:pPr>
            <a:r>
              <a:rPr lang="en-US" sz="4400" b="1" dirty="0"/>
              <a:t>"If you love me, show it by doing what I've told you.”</a:t>
            </a:r>
            <a:endParaRPr lang="en-US" sz="2500" b="1" dirty="0"/>
          </a:p>
          <a:p>
            <a:pPr algn="r">
              <a:lnSpc>
                <a:spcPct val="90000"/>
              </a:lnSpc>
              <a:buFont typeface="Wingdings" pitchFamily="2" charset="2"/>
              <a:buNone/>
            </a:pPr>
            <a:r>
              <a:rPr lang="en-US" sz="2000" dirty="0"/>
              <a:t>John 14:15</a:t>
            </a:r>
            <a:r>
              <a:rPr lang="en-US" sz="2000" b="1" dirty="0"/>
              <a:t> </a:t>
            </a:r>
            <a:r>
              <a:rPr lang="en-US" sz="1700" dirty="0"/>
              <a:t> </a:t>
            </a:r>
            <a:endParaRPr lang="en-US" sz="2000" dirty="0"/>
          </a:p>
        </p:txBody>
      </p:sp>
      <p:pic>
        <p:nvPicPr>
          <p:cNvPr id="145411" name="Picture 3" descr="heart"/>
          <p:cNvPicPr>
            <a:picLocks noGrp="1" noChangeAspect="1" noChangeArrowheads="1"/>
          </p:cNvPicPr>
          <p:nvPr>
            <p:ph sz="half" idx="2"/>
          </p:nvPr>
        </p:nvPicPr>
        <p:blipFill>
          <a:blip r:embed="rId2">
            <a:lum contrast="28000"/>
            <a:extLst>
              <a:ext uri="{28A0092B-C50C-407E-A947-70E740481C1C}">
                <a14:useLocalDpi xmlns:a14="http://schemas.microsoft.com/office/drawing/2010/main" val="0"/>
              </a:ext>
            </a:extLst>
          </a:blip>
          <a:srcRect l="6442" r="12886"/>
          <a:stretch>
            <a:fillRect/>
          </a:stretch>
        </p:blipFill>
        <p:spPr>
          <a:xfrm>
            <a:off x="0" y="-36513"/>
            <a:ext cx="6580188" cy="6894513"/>
          </a:xfrm>
          <a:noFill/>
          <a:ln/>
          <a:effectLst>
            <a:softEdge rad="139700"/>
          </a:effectLst>
        </p:spPr>
      </p:pic>
    </p:spTree>
    <p:extLst>
      <p:ext uri="{BB962C8B-B14F-4D97-AF65-F5344CB8AC3E}">
        <p14:creationId xmlns:p14="http://schemas.microsoft.com/office/powerpoint/2010/main" val="8648366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29293609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4">
            <a:lum contrast="6000"/>
            <a:extLst>
              <a:ext uri="{28A0092B-C50C-407E-A947-70E740481C1C}">
                <a14:useLocalDpi xmlns:a14="http://schemas.microsoft.com/office/drawing/2010/main" val="0"/>
              </a:ext>
            </a:extLst>
          </a:blip>
          <a:srcRect l="5760" t="24958" r="13440" b="26153"/>
          <a:stretch/>
        </p:blipFill>
        <p:spPr>
          <a:xfrm>
            <a:off x="124907" y="3657601"/>
            <a:ext cx="398989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5144253" cy="365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 Speaking</a:t>
            </a:r>
          </a:p>
          <a:p>
            <a:pPr algn="ctr">
              <a:lnSpc>
                <a:spcPct val="90000"/>
              </a:lnSpc>
              <a:buFont typeface="Wingdings" pitchFamily="2" charset="2"/>
              <a:buNone/>
            </a:pPr>
            <a:r>
              <a:rPr lang="en-US" sz="3200" b="1" u="sng" dirty="0"/>
              <a:t>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began telling each other how their hearts had felt strangely warm as he talked with them…” </a:t>
            </a:r>
          </a:p>
          <a:p>
            <a:pPr marL="0" indent="0" algn="ctr">
              <a:lnSpc>
                <a:spcPct val="90000"/>
              </a:lnSpc>
              <a:buNone/>
            </a:pPr>
            <a:r>
              <a:rPr lang="en-US" sz="2400" dirty="0"/>
              <a:t>Lk.24:32 </a:t>
            </a:r>
            <a:r>
              <a:rPr lang="en-US" sz="2000" dirty="0"/>
              <a:t>(TLB)</a:t>
            </a:r>
            <a:endParaRPr lang="en-US" sz="2000" b="1" dirty="0"/>
          </a:p>
        </p:txBody>
      </p:sp>
    </p:spTree>
    <p:custDataLst>
      <p:tags r:id="rId1"/>
    </p:custDataLst>
    <p:extLst>
      <p:ext uri="{BB962C8B-B14F-4D97-AF65-F5344CB8AC3E}">
        <p14:creationId xmlns:p14="http://schemas.microsoft.com/office/powerpoint/2010/main" val="2354778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 calcmode="lin" valueType="num">
                                      <p:cBhvr additive="base">
                                        <p:cTn id="22"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5843">
                                            <p:txEl>
                                              <p:pRg st="4" end="4"/>
                                            </p:txEl>
                                          </p:spTgt>
                                        </p:tgtEl>
                                        <p:attrNameLst>
                                          <p:attrName>style.visibility</p:attrName>
                                        </p:attrNameLst>
                                      </p:cBhvr>
                                      <p:to>
                                        <p:strVal val="visible"/>
                                      </p:to>
                                    </p:set>
                                    <p:anim calcmode="lin" valueType="num">
                                      <p:cBhvr additive="base">
                                        <p:cTn id="28"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custDataLst>
      <p:tags r:id="rId1"/>
    </p:custDataLst>
    <p:extLst>
      <p:ext uri="{BB962C8B-B14F-4D97-AF65-F5344CB8AC3E}">
        <p14:creationId xmlns:p14="http://schemas.microsoft.com/office/powerpoint/2010/main" val="2381333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a:t>You want to set an example &amp; show others how it is done</a:t>
            </a:r>
          </a:p>
          <a:p>
            <a:pPr marL="590550" indent="-590550" eaLnBrk="1" hangingPunct="1">
              <a:lnSpc>
                <a:spcPct val="90000"/>
              </a:lnSpc>
              <a:buClr>
                <a:schemeClr val="tx1"/>
              </a:buClr>
            </a:pPr>
            <a:r>
              <a:rPr lang="en-US" sz="300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custDataLst>
      <p:tags r:id="rId1"/>
    </p:custDataLst>
    <p:extLst>
      <p:ext uri="{BB962C8B-B14F-4D97-AF65-F5344CB8AC3E}">
        <p14:creationId xmlns:p14="http://schemas.microsoft.com/office/powerpoint/2010/main" val="1173492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4">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a:t>Important Questions</a:t>
            </a:r>
            <a:endParaRPr lang="en-US" sz="3200" b="1" dirty="0"/>
          </a:p>
          <a:p>
            <a:pPr eaLnBrk="1" hangingPunct="1">
              <a:lnSpc>
                <a:spcPct val="80000"/>
              </a:lnSpc>
              <a:buClr>
                <a:srgbClr val="F5F5F5"/>
              </a:buClr>
            </a:pPr>
            <a:endParaRPr lang="en-US" sz="3200" dirty="0"/>
          </a:p>
          <a:p>
            <a:pPr eaLnBrk="1" hangingPunct="1">
              <a:lnSpc>
                <a:spcPct val="80000"/>
              </a:lnSpc>
              <a:buClr>
                <a:srgbClr val="F5F5F5"/>
              </a:buClr>
            </a:pPr>
            <a:r>
              <a:rPr lang="en-US" sz="3200" b="1" dirty="0"/>
              <a:t>Do you want to know Jesus as your Savior right now?</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that He is here, waiting to save you right now?</a:t>
            </a:r>
            <a:r>
              <a:rPr lang="en-US" sz="3200" dirty="0"/>
              <a:t> </a:t>
            </a:r>
          </a:p>
        </p:txBody>
      </p:sp>
      <p:pic>
        <p:nvPicPr>
          <p:cNvPr id="1026" name="Picture 2" descr="http://2.bp.blogspot.com/-hRYmUc3XEAA/UHBTVCLCBXI/AAAAAAAAEDQ/zszKIJ9k6Y8/s1600/prayer.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7345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anim calcmode="lin" valueType="num">
                                      <p:cBhvr>
                                        <p:cTn id="1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1000"/>
                                        <p:tgtEl>
                                          <p:spTgt spid="11267">
                                            <p:txEl>
                                              <p:pRg st="6" end="6"/>
                                            </p:txEl>
                                          </p:spTgt>
                                        </p:tgtEl>
                                      </p:cBhvr>
                                    </p:animEffect>
                                    <p:anim calcmode="lin" valueType="num">
                                      <p:cBhvr>
                                        <p:cTn id="2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3">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custDataLst>
      <p:tags r:id="rId1"/>
    </p:custDataLst>
    <p:extLst>
      <p:ext uri="{BB962C8B-B14F-4D97-AF65-F5344CB8AC3E}">
        <p14:creationId xmlns:p14="http://schemas.microsoft.com/office/powerpoint/2010/main" val="2284783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1000"/>
                                        <p:tgtEl>
                                          <p:spTgt spid="10245">
                                            <p:txEl>
                                              <p:pRg st="0" end="0"/>
                                            </p:txEl>
                                          </p:spTgt>
                                        </p:tgtEl>
                                      </p:cBhvr>
                                    </p:animEffect>
                                    <p:anim calcmode="lin" valueType="num">
                                      <p:cBhvr>
                                        <p:cTn id="8" dur="10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a:t>The Prayer of a Sinner Turning to Jesus</a:t>
            </a:r>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a:t>Dear Jesus, I know that I have sinned against You and that my sins separate me from You. </a:t>
            </a:r>
          </a:p>
          <a:p>
            <a:pPr>
              <a:buClr>
                <a:schemeClr val="tx1"/>
              </a:buClr>
              <a:buFont typeface="Wingdings" pitchFamily="2" charset="2"/>
              <a:buChar char="v"/>
            </a:pPr>
            <a:r>
              <a:rPr lang="en-US" dirty="0"/>
              <a:t>I am truly sorry. </a:t>
            </a:r>
          </a:p>
          <a:p>
            <a:pPr>
              <a:buClr>
                <a:schemeClr val="tx1"/>
              </a:buClr>
              <a:buFont typeface="Wingdings" pitchFamily="2" charset="2"/>
              <a:buChar char="v"/>
            </a:pPr>
            <a:r>
              <a:rPr lang="en-US" dirty="0"/>
              <a:t>Right now, I turn away from my sinful past .</a:t>
            </a:r>
          </a:p>
          <a:p>
            <a:pPr>
              <a:buClr>
                <a:schemeClr val="tx1"/>
              </a:buClr>
              <a:buFont typeface="Wingdings" pitchFamily="2" charset="2"/>
              <a:buChar char="v"/>
            </a:pPr>
            <a:r>
              <a:rPr lang="en-US" dirty="0"/>
              <a:t>Please forgive me, and help me to keep from sin. </a:t>
            </a:r>
          </a:p>
          <a:p>
            <a:pPr>
              <a:buClr>
                <a:schemeClr val="tx1"/>
              </a:buClr>
              <a:buFont typeface="Wingdings" pitchFamily="2" charset="2"/>
              <a:buChar char="v"/>
            </a:pPr>
            <a:r>
              <a:rPr lang="en-US" dirty="0"/>
              <a:t>I believe You died for my sins.</a:t>
            </a:r>
          </a:p>
          <a:p>
            <a:pPr>
              <a:buClr>
                <a:schemeClr val="tx1"/>
              </a:buClr>
              <a:buFont typeface="Wingdings" pitchFamily="2" charset="2"/>
              <a:buChar char="v"/>
            </a:pPr>
            <a:r>
              <a:rPr lang="en-US" dirty="0"/>
              <a:t>I Believe You rose from the dead,  you are alive, and you hear this prayer from my heart. </a:t>
            </a:r>
          </a:p>
          <a:p>
            <a:pPr>
              <a:buClr>
                <a:schemeClr val="tx1"/>
              </a:buClr>
              <a:buFont typeface="Wingdings" pitchFamily="2" charset="2"/>
              <a:buChar char="v"/>
            </a:pPr>
            <a:r>
              <a:rPr lang="en-US" dirty="0"/>
              <a:t>I invite You Jesus to be both my Savior and the Lord of my life.</a:t>
            </a:r>
          </a:p>
          <a:p>
            <a:pPr>
              <a:buClr>
                <a:schemeClr val="tx1"/>
              </a:buClr>
              <a:buFont typeface="Wingdings" pitchFamily="2" charset="2"/>
              <a:buChar char="v"/>
            </a:pPr>
            <a:r>
              <a:rPr lang="en-US" dirty="0"/>
              <a:t>I want You to rule my life from now on.</a:t>
            </a:r>
          </a:p>
          <a:p>
            <a:endParaRPr lang="en-US" dirty="0"/>
          </a:p>
        </p:txBody>
      </p:sp>
    </p:spTree>
    <p:custDataLst>
      <p:tags r:id="rId1"/>
    </p:custDataLst>
    <p:extLst>
      <p:ext uri="{BB962C8B-B14F-4D97-AF65-F5344CB8AC3E}">
        <p14:creationId xmlns:p14="http://schemas.microsoft.com/office/powerpoint/2010/main" val="191924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8049357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4146486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dirty="0">
                <a:latin typeface="Arial" charset="0"/>
                <a:hlinkClick r:id="rId7"/>
              </a:rPr>
              <a:t>http://campaignkerusso.org/?p=8700</a:t>
            </a:r>
            <a:r>
              <a:rPr lang="en-US" sz="2400" b="1" dirty="0">
                <a:latin typeface="Arial" charset="0"/>
              </a:rPr>
              <a:t> </a:t>
            </a: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7911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543300"/>
          </a:xfrm>
          <a:prstGeom prst="rect">
            <a:avLst/>
          </a:prstGeom>
          <a:noFill/>
          <a:ln>
            <a:noFill/>
          </a:ln>
          <a:effectLst>
            <a:softEdge rad="152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4">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ffectLst>
            <a:softEdge rad="419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048000" y="3314700"/>
            <a:ext cx="6096000" cy="3543300"/>
          </a:xfrm>
          <a:solidFill>
            <a:schemeClr val="bg1">
              <a:alpha val="69019"/>
            </a:schemeClr>
          </a:solidFill>
          <a:effectLst>
            <a:softEdge rad="393700"/>
          </a:effectLst>
        </p:spPr>
        <p:txBody>
          <a:bodyPr/>
          <a:lstStyle/>
          <a:p>
            <a:pPr eaLnBrk="1" hangingPunct="1">
              <a:lnSpc>
                <a:spcPct val="90000"/>
              </a:lnSpc>
              <a:buClr>
                <a:schemeClr val="tx1"/>
              </a:buClr>
            </a:pPr>
            <a:r>
              <a:rPr lang="en-US" sz="3000" b="1" dirty="0"/>
              <a:t>What did you learn today?</a:t>
            </a:r>
          </a:p>
          <a:p>
            <a:pPr eaLnBrk="1" hangingPunct="1">
              <a:lnSpc>
                <a:spcPct val="90000"/>
              </a:lnSpc>
              <a:buClr>
                <a:schemeClr val="tx1"/>
              </a:buClr>
            </a:pPr>
            <a:r>
              <a:rPr lang="en-US" sz="3000" b="1" dirty="0"/>
              <a:t>Tell me about God’s love.</a:t>
            </a:r>
          </a:p>
          <a:p>
            <a:pPr eaLnBrk="1" hangingPunct="1">
              <a:lnSpc>
                <a:spcPct val="90000"/>
              </a:lnSpc>
              <a:buClr>
                <a:schemeClr val="tx1"/>
              </a:buClr>
            </a:pPr>
            <a:r>
              <a:rPr lang="en-US" sz="3000" b="1" dirty="0"/>
              <a:t>What have you </a:t>
            </a:r>
            <a:r>
              <a:rPr lang="en-US" sz="3000" dirty="0"/>
              <a:t>b</a:t>
            </a:r>
            <a:r>
              <a:rPr lang="en-US" sz="3000" b="1" dirty="0"/>
              <a:t>een thinking about God lately?</a:t>
            </a:r>
          </a:p>
          <a:p>
            <a:pPr eaLnBrk="1" hangingPunct="1">
              <a:lnSpc>
                <a:spcPct val="90000"/>
              </a:lnSpc>
              <a:buClr>
                <a:schemeClr val="tx1"/>
              </a:buClr>
            </a:pPr>
            <a:r>
              <a:rPr lang="en-US" sz="3000" b="1" dirty="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outerShdw dist="35921" dir="2700000" algn="ctr" rotWithShape="0">
              <a:srgbClr val="808080"/>
            </a:outerShdw>
            <a:softEdge rad="254000"/>
          </a:effectLst>
          <a:extLst>
            <a:ext uri="{91240B29-F687-4F45-9708-019B960494DF}">
              <a14:hiddenLine xmlns:a14="http://schemas.microsoft.com/office/drawing/2010/main" w="9525" algn="ctr">
                <a:solidFill>
                  <a:srgbClr val="000000"/>
                </a:solidFill>
                <a:miter lim="800000"/>
                <a:headEnd/>
                <a:tailEnd/>
              </a14:hiddenLine>
            </a:ext>
          </a:extLst>
        </p:spPr>
        <p:txBody>
          <a:bodyPr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custDataLst>
      <p:tags r:id="rId1"/>
    </p:custDataLst>
    <p:extLst>
      <p:ext uri="{BB962C8B-B14F-4D97-AF65-F5344CB8AC3E}">
        <p14:creationId xmlns:p14="http://schemas.microsoft.com/office/powerpoint/2010/main" val="1702394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r>
              <a:rPr lang="en-US" sz="4400" dirty="0"/>
              <a:t>This Slide – Song: </a:t>
            </a:r>
            <a:br>
              <a:rPr lang="en-US" sz="4400" dirty="0"/>
            </a:br>
            <a:r>
              <a:rPr lang="en-US" sz="4400" dirty="0"/>
              <a:t>Love the Lord</a:t>
            </a:r>
            <a:br>
              <a:rPr lang="en-US" sz="4400" dirty="0"/>
            </a:br>
            <a:br>
              <a:rPr lang="en-US" sz="4400" dirty="0"/>
            </a:br>
            <a:r>
              <a:rPr lang="en-US" sz="4400" dirty="0"/>
              <a:t>Download Here: </a:t>
            </a:r>
            <a:r>
              <a:rPr lang="en-US" sz="4400" dirty="0">
                <a:hlinkClick r:id="rId2"/>
              </a:rPr>
              <a:t>https://youtu.be/bKVZ_olNkHE</a:t>
            </a:r>
            <a:r>
              <a:rPr lang="en-US" sz="4400" dirty="0"/>
              <a:t> </a:t>
            </a:r>
            <a:br>
              <a:rPr lang="en-US" sz="4400" dirty="0"/>
            </a:br>
            <a:endParaRPr lang="en-US" dirty="0"/>
          </a:p>
        </p:txBody>
      </p:sp>
    </p:spTree>
    <p:extLst>
      <p:ext uri="{BB962C8B-B14F-4D97-AF65-F5344CB8AC3E}">
        <p14:creationId xmlns:p14="http://schemas.microsoft.com/office/powerpoint/2010/main" val="30254266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12000" contrast="20000"/>
                    </a14:imgEffect>
                  </a14:imgLayer>
                </a14:imgProps>
              </a:ext>
              <a:ext uri="{28A0092B-C50C-407E-A947-70E740481C1C}">
                <a14:useLocalDpi xmlns:a14="http://schemas.microsoft.com/office/drawing/2010/main" val="0"/>
              </a:ext>
            </a:extLst>
          </a:blip>
          <a:srcRect l="21629" r="6828"/>
          <a:stretch/>
        </p:blipFill>
        <p:spPr>
          <a:xfrm>
            <a:off x="0" y="-8467"/>
            <a:ext cx="9153676" cy="6858000"/>
          </a:xfrm>
          <a:prstGeom prst="rect">
            <a:avLst/>
          </a:prstGeom>
        </p:spPr>
      </p:pic>
      <p:sp>
        <p:nvSpPr>
          <p:cNvPr id="4" name="Rectangle 3"/>
          <p:cNvSpPr/>
          <p:nvPr/>
        </p:nvSpPr>
        <p:spPr>
          <a:xfrm>
            <a:off x="457200" y="457200"/>
            <a:ext cx="2743200" cy="6400800"/>
          </a:xfrm>
          <a:prstGeom prst="rect">
            <a:avLst/>
          </a:prstGeom>
          <a:noFill/>
          <a:effectLst>
            <a:glow rad="279400">
              <a:schemeClr val="accent1">
                <a:alpha val="82000"/>
              </a:schemeClr>
            </a:glow>
          </a:effectLst>
        </p:spPr>
        <p:txBody>
          <a:bodyPr wrap="square" lIns="0" tIns="0" rIns="0" bIns="0">
            <a:noAutofit/>
          </a:bodyPr>
          <a:lstStyle/>
          <a:p>
            <a:pPr marL="0" marR="0">
              <a:lnSpc>
                <a:spcPts val="6200"/>
              </a:lnSpc>
              <a:spcBef>
                <a:spcPts val="0"/>
              </a:spcBef>
              <a:spcAft>
                <a:spcPts val="0"/>
              </a:spcAft>
            </a:pPr>
            <a:r>
              <a:rPr lang="en-US" sz="6000" b="1" dirty="0">
                <a:ln>
                  <a:solidFill>
                    <a:schemeClr val="bg1"/>
                  </a:solidFill>
                </a:ln>
                <a:solidFill>
                  <a:srgbClr val="643200"/>
                </a:solidFill>
                <a:effectLst>
                  <a:glow rad="127000">
                    <a:srgbClr val="FFFF00"/>
                  </a:glow>
                </a:effectLst>
                <a:latin typeface="+mn-lt"/>
                <a:ea typeface="Calibri" panose="020F0502020204030204" pitchFamily="34" charset="0"/>
                <a:cs typeface="Aharoni" panose="02010803020104030203" pitchFamily="2" charset="-79"/>
              </a:rPr>
              <a:t>Let’s Close in Prayer</a:t>
            </a: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468470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dirty="0">
                <a:latin typeface="Arial" charset="0"/>
                <a:hlinkClick r:id="rId7"/>
              </a:rPr>
              <a:t>http://campaignkerusso.org/?p=8700</a:t>
            </a:r>
            <a:r>
              <a:rPr lang="en-US" sz="2400" b="1" dirty="0">
                <a:latin typeface="Arial" charset="0"/>
              </a:rPr>
              <a:t> </a:t>
            </a: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 </a:t>
            </a: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164345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tx1"/>
          </a:solidFill>
        </p:spPr>
        <p:txBody>
          <a:bodyPr wrap="square" lIns="0" tIns="0" rIns="0" bIns="0">
            <a:noAutofit/>
          </a:bodyPr>
          <a:lstStyle/>
          <a:p>
            <a:pPr marL="0" marR="0" algn="ctr">
              <a:lnSpc>
                <a:spcPts val="7200"/>
              </a:lnSpc>
              <a:spcBef>
                <a:spcPts val="0"/>
              </a:spcBef>
              <a:spcAft>
                <a:spcPts val="0"/>
              </a:spcAft>
            </a:pPr>
            <a:r>
              <a:rPr lang="en-US" sz="6000" b="1" dirty="0">
                <a:solidFill>
                  <a:schemeClr val="bg1"/>
                </a:solidFill>
                <a:latin typeface="+mn-lt"/>
                <a:ea typeface="Calibri" panose="020F0502020204030204" pitchFamily="34" charset="0"/>
                <a:cs typeface="Aharoni" panose="02010803020104030203" pitchFamily="2" charset="-79"/>
              </a:rPr>
              <a:t>Let’s Begin with Prayer</a:t>
            </a:r>
            <a:endParaRPr lang="en-US" sz="6000" b="1" dirty="0">
              <a:solidFill>
                <a:schemeClr val="bg1"/>
              </a:solidFill>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067800" cy="5410200"/>
          </a:xfrm>
          <a:prstGeom prst="rect">
            <a:avLst/>
          </a:prstGeom>
        </p:spPr>
      </p:pic>
    </p:spTree>
    <p:extLst>
      <p:ext uri="{BB962C8B-B14F-4D97-AF65-F5344CB8AC3E}">
        <p14:creationId xmlns:p14="http://schemas.microsoft.com/office/powerpoint/2010/main" val="23170216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write-what-you-love"/>
          <p:cNvPicPr>
            <a:picLocks noGrp="1" noChangeAspect="1" noChangeArrowheads="1"/>
          </p:cNvPicPr>
          <p:nvPr>
            <p:ph idx="1"/>
          </p:nvPr>
        </p:nvPicPr>
        <p:blipFill>
          <a:blip r:embed="rId2">
            <a:lum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30051" name="Rectangle 3"/>
          <p:cNvSpPr>
            <a:spLocks noGrp="1" noChangeArrowheads="1"/>
          </p:cNvSpPr>
          <p:nvPr>
            <p:ph type="title"/>
          </p:nvPr>
        </p:nvSpPr>
        <p:spPr>
          <a:xfrm>
            <a:off x="1752600" y="2133600"/>
            <a:ext cx="5580063" cy="1311275"/>
          </a:xfrm>
          <a:noFill/>
        </p:spPr>
        <p:txBody>
          <a:bodyPr wrap="none">
            <a:spAutoFit/>
          </a:bodyPr>
          <a:lstStyle/>
          <a:p>
            <a:pPr algn="ctr"/>
            <a:r>
              <a:rPr lang="en-US" sz="10000">
                <a:solidFill>
                  <a:schemeClr val="bg1"/>
                </a:solidFill>
              </a:rPr>
              <a:t>Got Love?</a:t>
            </a:r>
          </a:p>
        </p:txBody>
      </p:sp>
    </p:spTree>
    <p:extLst>
      <p:ext uri="{BB962C8B-B14F-4D97-AF65-F5344CB8AC3E}">
        <p14:creationId xmlns:p14="http://schemas.microsoft.com/office/powerpoint/2010/main" val="3367188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30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61313"/>
          </a:xfrm>
        </p:spPr>
        <p:txBody>
          <a:bodyPr/>
          <a:lstStyle/>
          <a:p>
            <a:pPr marL="0" indent="0" algn="ctr">
              <a:buNone/>
            </a:pPr>
            <a:endParaRPr lang="en-US" sz="4400" dirty="0"/>
          </a:p>
          <a:p>
            <a:pPr marL="0" indent="0" algn="ctr">
              <a:buNone/>
            </a:pPr>
            <a:endParaRPr lang="en-US" sz="4400" dirty="0"/>
          </a:p>
          <a:p>
            <a:pPr marL="0" indent="0" algn="ctr">
              <a:buNone/>
            </a:pPr>
            <a:r>
              <a:rPr lang="en-US" sz="4400" dirty="0"/>
              <a:t>This Slide – Song: </a:t>
            </a:r>
            <a:br>
              <a:rPr lang="en-US" sz="4400" dirty="0"/>
            </a:br>
            <a:r>
              <a:rPr lang="en-US" sz="4400" dirty="0"/>
              <a:t>Love the Lord</a:t>
            </a:r>
            <a:br>
              <a:rPr lang="en-US" sz="4400" dirty="0"/>
            </a:br>
            <a:br>
              <a:rPr lang="en-US" sz="4400" dirty="0"/>
            </a:br>
            <a:r>
              <a:rPr lang="en-US" sz="4400" dirty="0"/>
              <a:t>Download Here: </a:t>
            </a:r>
            <a:r>
              <a:rPr lang="en-US" sz="4400" dirty="0">
                <a:hlinkClick r:id="rId2"/>
              </a:rPr>
              <a:t>https://youtu.be/bKVZ_olNkHE</a:t>
            </a:r>
            <a:r>
              <a:rPr lang="en-US" sz="4400" dirty="0"/>
              <a:t> </a:t>
            </a:r>
            <a:br>
              <a:rPr lang="en-US" sz="4400" dirty="0"/>
            </a:br>
            <a:endParaRPr lang="en-US" dirty="0"/>
          </a:p>
        </p:txBody>
      </p:sp>
    </p:spTree>
    <p:extLst>
      <p:ext uri="{BB962C8B-B14F-4D97-AF65-F5344CB8AC3E}">
        <p14:creationId xmlns:p14="http://schemas.microsoft.com/office/powerpoint/2010/main" val="8229046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9144000" cy="914400"/>
          </a:xfrm>
        </p:spPr>
        <p:txBody>
          <a:bodyPr anchor="ctr" anchorCtr="0"/>
          <a:lstStyle/>
          <a:p>
            <a:pPr algn="ctr"/>
            <a:r>
              <a:rPr lang="en-US" b="1" dirty="0">
                <a:latin typeface="+mn-lt"/>
              </a:rPr>
              <a:t>Some Things that are Not Love!</a:t>
            </a:r>
          </a:p>
        </p:txBody>
      </p:sp>
      <p:sp>
        <p:nvSpPr>
          <p:cNvPr id="131075" name="Rectangle 3"/>
          <p:cNvSpPr>
            <a:spLocks noGrp="1" noChangeArrowheads="1"/>
          </p:cNvSpPr>
          <p:nvPr>
            <p:ph type="body" sz="half" idx="1"/>
          </p:nvPr>
        </p:nvSpPr>
        <p:spPr>
          <a:xfrm>
            <a:off x="76200" y="1707444"/>
            <a:ext cx="4648200" cy="1447800"/>
          </a:xfrm>
        </p:spPr>
        <p:txBody>
          <a:bodyPr/>
          <a:lstStyle/>
          <a:p>
            <a:pPr>
              <a:buFont typeface="Wingdings" pitchFamily="2" charset="2"/>
              <a:buNone/>
            </a:pPr>
            <a:r>
              <a:rPr lang="en-US" sz="4000" b="1" dirty="0"/>
              <a:t>Things that give us pleasure</a:t>
            </a:r>
          </a:p>
        </p:txBody>
      </p:sp>
      <p:pic>
        <p:nvPicPr>
          <p:cNvPr id="131076" name="Picture 4" descr="iheartchoclate"/>
          <p:cNvPicPr>
            <a:picLocks noGrp="1" noChangeAspect="1" noChangeArrowheads="1"/>
          </p:cNvPicPr>
          <p:nvPr>
            <p:ph sz="quarter" idx="2"/>
          </p:nvPr>
        </p:nvPicPr>
        <p:blipFill>
          <a:blip r:embed="rId3">
            <a:extLst>
              <a:ext uri="{BEBA8EAE-BF5A-486C-A8C5-ECC9F3942E4B}">
                <a14:imgProps xmlns:a14="http://schemas.microsoft.com/office/drawing/2010/main">
                  <a14:imgLayer r:embed="rId4">
                    <a14:imgEffect>
                      <a14:sharpenSoften amount="44000"/>
                    </a14:imgEffect>
                    <a14:imgEffect>
                      <a14:colorTemperature colorTemp="10100"/>
                    </a14:imgEffect>
                    <a14:imgEffect>
                      <a14:saturation sat="196000"/>
                    </a14:imgEffect>
                    <a14:imgEffect>
                      <a14:brightnessContrast contrast="28000"/>
                    </a14:imgEffect>
                  </a14:imgLayer>
                </a14:imgProps>
              </a:ext>
              <a:ext uri="{28A0092B-C50C-407E-A947-70E740481C1C}">
                <a14:useLocalDpi xmlns:a14="http://schemas.microsoft.com/office/drawing/2010/main" val="0"/>
              </a:ext>
            </a:extLst>
          </a:blip>
          <a:srcRect/>
          <a:stretch>
            <a:fillRect/>
          </a:stretch>
        </p:blipFill>
        <p:spPr>
          <a:xfrm>
            <a:off x="-1" y="3200401"/>
            <a:ext cx="4742893" cy="3657600"/>
          </a:xfrm>
          <a:noFill/>
          <a:effectLst>
            <a:softEdge rad="76200"/>
          </a:effectLst>
        </p:spPr>
      </p:pic>
      <p:pic>
        <p:nvPicPr>
          <p:cNvPr id="131077" name="Picture 5" descr="linus-peanuts"/>
          <p:cNvPicPr>
            <a:picLocks noGrp="1" noChangeAspect="1" noChangeArrowheads="1"/>
          </p:cNvPicPr>
          <p:nvPr>
            <p:ph sz="quarter" idx="3"/>
          </p:nvPr>
        </p:nvPicPr>
        <p:blipFill>
          <a:blip r:embed="rId5">
            <a:extLst>
              <a:ext uri="{BEBA8EAE-BF5A-486C-A8C5-ECC9F3942E4B}">
                <a14:imgProps xmlns:a14="http://schemas.microsoft.com/office/drawing/2010/main">
                  <a14:imgLayer r:embed="rId6">
                    <a14:imgEffect>
                      <a14:sharpenSoften amount="12000"/>
                    </a14:imgEffect>
                    <a14:imgEffect>
                      <a14:colorTemperature colorTemp="8600"/>
                    </a14:imgEffect>
                    <a14:imgEffect>
                      <a14:saturation sat="192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a:xfrm>
            <a:off x="4742892" y="906463"/>
            <a:ext cx="4401108" cy="4330703"/>
          </a:xfrm>
          <a:effectLst>
            <a:softEdge rad="88900"/>
          </a:effectLst>
        </p:spPr>
      </p:pic>
      <p:sp>
        <p:nvSpPr>
          <p:cNvPr id="131078" name="Rectangle 6"/>
          <p:cNvSpPr>
            <a:spLocks noChangeArrowheads="1"/>
          </p:cNvSpPr>
          <p:nvPr/>
        </p:nvSpPr>
        <p:spPr bwMode="auto">
          <a:xfrm>
            <a:off x="4724400" y="5334000"/>
            <a:ext cx="441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3800" b="1" dirty="0">
                <a:latin typeface="Arial" pitchFamily="34" charset="0"/>
              </a:rPr>
              <a:t>Things that make us feel cozy</a:t>
            </a:r>
          </a:p>
        </p:txBody>
      </p:sp>
    </p:spTree>
    <p:custDataLst>
      <p:tags r:id="rId1"/>
    </p:custDataLst>
    <p:extLst>
      <p:ext uri="{BB962C8B-B14F-4D97-AF65-F5344CB8AC3E}">
        <p14:creationId xmlns:p14="http://schemas.microsoft.com/office/powerpoint/2010/main" val="4202482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1076"/>
                                        </p:tgtEl>
                                        <p:attrNameLst>
                                          <p:attrName>style.visibility</p:attrName>
                                        </p:attrNameLst>
                                      </p:cBhvr>
                                      <p:to>
                                        <p:strVal val="visible"/>
                                      </p:to>
                                    </p:set>
                                    <p:anim calcmode="lin" valueType="num">
                                      <p:cBhvr additive="base">
                                        <p:cTn id="11" dur="500" fill="hold"/>
                                        <p:tgtEl>
                                          <p:spTgt spid="131076"/>
                                        </p:tgtEl>
                                        <p:attrNameLst>
                                          <p:attrName>ppt_x</p:attrName>
                                        </p:attrNameLst>
                                      </p:cBhvr>
                                      <p:tavLst>
                                        <p:tav tm="0">
                                          <p:val>
                                            <p:strVal val="#ppt_x"/>
                                          </p:val>
                                        </p:tav>
                                        <p:tav tm="100000">
                                          <p:val>
                                            <p:strVal val="#ppt_x"/>
                                          </p:val>
                                        </p:tav>
                                      </p:tavLst>
                                    </p:anim>
                                    <p:anim calcmode="lin" valueType="num">
                                      <p:cBhvr additive="base">
                                        <p:cTn id="12" dur="500" fill="hold"/>
                                        <p:tgtEl>
                                          <p:spTgt spid="131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1077"/>
                                        </p:tgtEl>
                                        <p:attrNameLst>
                                          <p:attrName>style.visibility</p:attrName>
                                        </p:attrNameLst>
                                      </p:cBhvr>
                                      <p:to>
                                        <p:strVal val="visible"/>
                                      </p:to>
                                    </p:set>
                                    <p:anim calcmode="lin" valueType="num">
                                      <p:cBhvr additive="base">
                                        <p:cTn id="17" dur="500" fill="hold"/>
                                        <p:tgtEl>
                                          <p:spTgt spid="131077"/>
                                        </p:tgtEl>
                                        <p:attrNameLst>
                                          <p:attrName>ppt_x</p:attrName>
                                        </p:attrNameLst>
                                      </p:cBhvr>
                                      <p:tavLst>
                                        <p:tav tm="0">
                                          <p:val>
                                            <p:strVal val="#ppt_x"/>
                                          </p:val>
                                        </p:tav>
                                        <p:tav tm="100000">
                                          <p:val>
                                            <p:strVal val="#ppt_x"/>
                                          </p:val>
                                        </p:tav>
                                      </p:tavLst>
                                    </p:anim>
                                    <p:anim calcmode="lin" valueType="num">
                                      <p:cBhvr additive="base">
                                        <p:cTn id="18" dur="500" fill="hold"/>
                                        <p:tgtEl>
                                          <p:spTgt spid="13107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1078"/>
                                        </p:tgtEl>
                                        <p:attrNameLst>
                                          <p:attrName>style.visibility</p:attrName>
                                        </p:attrNameLst>
                                      </p:cBhvr>
                                      <p:to>
                                        <p:strVal val="visible"/>
                                      </p:to>
                                    </p:set>
                                    <p:anim calcmode="lin" valueType="num">
                                      <p:cBhvr additive="base">
                                        <p:cTn id="21" dur="500" fill="hold"/>
                                        <p:tgtEl>
                                          <p:spTgt spid="131078"/>
                                        </p:tgtEl>
                                        <p:attrNameLst>
                                          <p:attrName>ppt_x</p:attrName>
                                        </p:attrNameLst>
                                      </p:cBhvr>
                                      <p:tavLst>
                                        <p:tav tm="0">
                                          <p:val>
                                            <p:strVal val="#ppt_x"/>
                                          </p:val>
                                        </p:tav>
                                        <p:tav tm="100000">
                                          <p:val>
                                            <p:strVal val="#ppt_x"/>
                                          </p:val>
                                        </p:tav>
                                      </p:tavLst>
                                    </p:anim>
                                    <p:anim calcmode="lin" valueType="num">
                                      <p:cBhvr additive="base">
                                        <p:cTn id="22" dur="500" fill="hold"/>
                                        <p:tgtEl>
                                          <p:spTgt spid="131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0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sz="half" idx="1"/>
          </p:nvPr>
        </p:nvSpPr>
        <p:spPr>
          <a:xfrm>
            <a:off x="-20782" y="346075"/>
            <a:ext cx="4648200" cy="1289050"/>
          </a:xfrm>
        </p:spPr>
        <p:txBody>
          <a:bodyPr/>
          <a:lstStyle/>
          <a:p>
            <a:pPr>
              <a:buFont typeface="Wingdings" pitchFamily="2" charset="2"/>
              <a:buNone/>
            </a:pPr>
            <a:r>
              <a:rPr lang="en-US" sz="4000" b="1" dirty="0"/>
              <a:t>Things that make us feel adored</a:t>
            </a:r>
          </a:p>
        </p:txBody>
      </p:sp>
      <p:pic>
        <p:nvPicPr>
          <p:cNvPr id="132100" name="Picture 4" descr="super-star-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 y="1648980"/>
            <a:ext cx="4859771" cy="4229063"/>
          </a:xfrm>
          <a:effectLst>
            <a:softEdge rad="76200"/>
          </a:effectLst>
        </p:spPr>
      </p:pic>
      <p:sp>
        <p:nvSpPr>
          <p:cNvPr id="132101" name="Rectangle 5"/>
          <p:cNvSpPr>
            <a:spLocks noChangeArrowheads="1"/>
          </p:cNvSpPr>
          <p:nvPr/>
        </p:nvSpPr>
        <p:spPr bwMode="auto">
          <a:xfrm>
            <a:off x="4859769" y="4571999"/>
            <a:ext cx="4270375" cy="130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r>
              <a:rPr lang="en-US" sz="3800" b="1" dirty="0">
                <a:latin typeface="Arial" pitchFamily="34" charset="0"/>
              </a:rPr>
              <a:t>Things we want to buy</a:t>
            </a:r>
          </a:p>
        </p:txBody>
      </p:sp>
      <p:pic>
        <p:nvPicPr>
          <p:cNvPr id="132102" name="Picture 6" descr="children-shopping-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770" y="27709"/>
            <a:ext cx="4270375" cy="449580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6503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additive="base">
                                        <p:cTn id="7" dur="500" fill="hold"/>
                                        <p:tgtEl>
                                          <p:spTgt spid="132102"/>
                                        </p:tgtEl>
                                        <p:attrNameLst>
                                          <p:attrName>ppt_x</p:attrName>
                                        </p:attrNameLst>
                                      </p:cBhvr>
                                      <p:tavLst>
                                        <p:tav tm="0">
                                          <p:val>
                                            <p:strVal val="#ppt_x"/>
                                          </p:val>
                                        </p:tav>
                                        <p:tav tm="100000">
                                          <p:val>
                                            <p:strVal val="#ppt_x"/>
                                          </p:val>
                                        </p:tav>
                                      </p:tavLst>
                                    </p:anim>
                                    <p:anim calcmode="lin" valueType="num">
                                      <p:cBhvr additive="base">
                                        <p:cTn id="8" dur="500" fill="hold"/>
                                        <p:tgtEl>
                                          <p:spTgt spid="1321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2101"/>
                                        </p:tgtEl>
                                        <p:attrNameLst>
                                          <p:attrName>style.visibility</p:attrName>
                                        </p:attrNameLst>
                                      </p:cBhvr>
                                      <p:to>
                                        <p:strVal val="visible"/>
                                      </p:to>
                                    </p:set>
                                    <p:anim calcmode="lin" valueType="num">
                                      <p:cBhvr additive="base">
                                        <p:cTn id="11" dur="500" fill="hold"/>
                                        <p:tgtEl>
                                          <p:spTgt spid="132101"/>
                                        </p:tgtEl>
                                        <p:attrNameLst>
                                          <p:attrName>ppt_x</p:attrName>
                                        </p:attrNameLst>
                                      </p:cBhvr>
                                      <p:tavLst>
                                        <p:tav tm="0">
                                          <p:val>
                                            <p:strVal val="#ppt_x"/>
                                          </p:val>
                                        </p:tav>
                                        <p:tav tm="100000">
                                          <p:val>
                                            <p:strVal val="#ppt_x"/>
                                          </p:val>
                                        </p:tav>
                                      </p:tavLst>
                                    </p:anim>
                                    <p:anim calcmode="lin" valueType="num">
                                      <p:cBhvr additive="base">
                                        <p:cTn id="12" dur="500" fill="hold"/>
                                        <p:tgtEl>
                                          <p:spTgt spid="132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love"/>
          <p:cNvPicPr>
            <a:picLocks noGrp="1" noChangeAspect="1" noChangeArrowheads="1"/>
          </p:cNvPicPr>
          <p:nvPr>
            <p:ph sz="quarter" idx="3"/>
          </p:nvPr>
        </p:nvPicPr>
        <p:blipFill>
          <a:blip r:embed="rId3">
            <a:lum contrast="42000"/>
            <a:extLst>
              <a:ext uri="{28A0092B-C50C-407E-A947-70E740481C1C}">
                <a14:useLocalDpi xmlns:a14="http://schemas.microsoft.com/office/drawing/2010/main" val="0"/>
              </a:ext>
            </a:extLst>
          </a:blip>
          <a:srcRect l="9599" t="6400" r="9599" b="6400"/>
          <a:stretch>
            <a:fillRect/>
          </a:stretch>
        </p:blipFill>
        <p:spPr>
          <a:xfrm>
            <a:off x="4288221" y="1182688"/>
            <a:ext cx="4724400" cy="4379912"/>
          </a:xfrm>
          <a:noFill/>
          <a:ln/>
        </p:spPr>
      </p:pic>
      <p:sp>
        <p:nvSpPr>
          <p:cNvPr id="133124" name="Rectangle 4"/>
          <p:cNvSpPr>
            <a:spLocks noGrp="1" noChangeArrowheads="1"/>
          </p:cNvSpPr>
          <p:nvPr>
            <p:ph type="body" sz="half" idx="1"/>
          </p:nvPr>
        </p:nvSpPr>
        <p:spPr>
          <a:xfrm>
            <a:off x="228600" y="76200"/>
            <a:ext cx="4267200" cy="2438400"/>
          </a:xfrm>
        </p:spPr>
        <p:txBody>
          <a:bodyPr/>
          <a:lstStyle/>
          <a:p>
            <a:pPr marL="0" indent="0">
              <a:buFont typeface="Wingdings" pitchFamily="2" charset="2"/>
              <a:buNone/>
            </a:pPr>
            <a:r>
              <a:rPr lang="en-US" sz="4000" b="1" dirty="0"/>
              <a:t>Things that make us feel all gooey inside</a:t>
            </a:r>
          </a:p>
        </p:txBody>
      </p:sp>
      <p:pic>
        <p:nvPicPr>
          <p:cNvPr id="133125" name="Picture 5" descr="angel_in_lov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70642" y="1943262"/>
            <a:ext cx="3810000" cy="4914738"/>
          </a:xfrm>
          <a:effectLst>
            <a:softEdge rad="190500"/>
          </a:effectLst>
        </p:spPr>
      </p:pic>
      <p:sp>
        <p:nvSpPr>
          <p:cNvPr id="133126" name="Rectangle 6"/>
          <p:cNvSpPr>
            <a:spLocks noChangeArrowheads="1"/>
          </p:cNvSpPr>
          <p:nvPr/>
        </p:nvSpPr>
        <p:spPr bwMode="auto">
          <a:xfrm>
            <a:off x="4267200" y="5562600"/>
            <a:ext cx="495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accent2"/>
              </a:buClr>
              <a:buSzPct val="75000"/>
              <a:buFont typeface="Wingdings" pitchFamily="2" charset="2"/>
              <a:buNone/>
            </a:pPr>
            <a:r>
              <a:rPr lang="en-US" sz="3800" b="1" dirty="0">
                <a:latin typeface="Arial" pitchFamily="34" charset="0"/>
              </a:rPr>
              <a:t>Mere Words</a:t>
            </a:r>
            <a:r>
              <a:rPr lang="en-US" sz="2800" b="1" dirty="0">
                <a:latin typeface="Arial" pitchFamily="34" charset="0"/>
              </a:rPr>
              <a:t>-</a:t>
            </a:r>
          </a:p>
          <a:p>
            <a:pPr marL="342900" indent="-342900" algn="ctr" eaLnBrk="1" hangingPunct="1">
              <a:spcBef>
                <a:spcPct val="20000"/>
              </a:spcBef>
              <a:buClr>
                <a:schemeClr val="accent2"/>
              </a:buClr>
              <a:buSzPct val="75000"/>
              <a:buFont typeface="Wingdings" pitchFamily="2" charset="2"/>
              <a:buNone/>
            </a:pPr>
            <a:r>
              <a:rPr lang="en-US" sz="2800" b="1" dirty="0">
                <a:latin typeface="Arial" pitchFamily="34" charset="0"/>
              </a:rPr>
              <a:t>Words</a:t>
            </a:r>
            <a:r>
              <a:rPr lang="en-US" sz="2000" b="1" dirty="0">
                <a:latin typeface="Arial" pitchFamily="34" charset="0"/>
              </a:rPr>
              <a:t>-Words</a:t>
            </a:r>
            <a:r>
              <a:rPr lang="en-US" sz="1200" b="1" dirty="0">
                <a:latin typeface="Arial" pitchFamily="34" charset="0"/>
              </a:rPr>
              <a:t>-Words</a:t>
            </a:r>
          </a:p>
        </p:txBody>
      </p:sp>
    </p:spTree>
    <p:custDataLst>
      <p:tags r:id="rId1"/>
    </p:custDataLst>
    <p:extLst>
      <p:ext uri="{BB962C8B-B14F-4D97-AF65-F5344CB8AC3E}">
        <p14:creationId xmlns:p14="http://schemas.microsoft.com/office/powerpoint/2010/main" val="1556786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additive="base">
                                        <p:cTn id="7" dur="500" fill="hold"/>
                                        <p:tgtEl>
                                          <p:spTgt spid="133122"/>
                                        </p:tgtEl>
                                        <p:attrNameLst>
                                          <p:attrName>ppt_x</p:attrName>
                                        </p:attrNameLst>
                                      </p:cBhvr>
                                      <p:tavLst>
                                        <p:tav tm="0">
                                          <p:val>
                                            <p:strVal val="#ppt_x"/>
                                          </p:val>
                                        </p:tav>
                                        <p:tav tm="100000">
                                          <p:val>
                                            <p:strVal val="#ppt_x"/>
                                          </p:val>
                                        </p:tav>
                                      </p:tavLst>
                                    </p:anim>
                                    <p:anim calcmode="lin" valueType="num">
                                      <p:cBhvr additive="base">
                                        <p:cTn id="8" dur="500" fill="hold"/>
                                        <p:tgtEl>
                                          <p:spTgt spid="133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26"/>
                                        </p:tgtEl>
                                        <p:attrNameLst>
                                          <p:attrName>style.visibility</p:attrName>
                                        </p:attrNameLst>
                                      </p:cBhvr>
                                      <p:to>
                                        <p:strVal val="visible"/>
                                      </p:to>
                                    </p:set>
                                    <p:anim calcmode="lin" valueType="num">
                                      <p:cBhvr additive="base">
                                        <p:cTn id="11" dur="500" fill="hold"/>
                                        <p:tgtEl>
                                          <p:spTgt spid="133126"/>
                                        </p:tgtEl>
                                        <p:attrNameLst>
                                          <p:attrName>ppt_x</p:attrName>
                                        </p:attrNameLst>
                                      </p:cBhvr>
                                      <p:tavLst>
                                        <p:tav tm="0">
                                          <p:val>
                                            <p:strVal val="#ppt_x"/>
                                          </p:val>
                                        </p:tav>
                                        <p:tav tm="100000">
                                          <p:val>
                                            <p:strVal val="#ppt_x"/>
                                          </p:val>
                                        </p:tav>
                                      </p:tavLst>
                                    </p:anim>
                                    <p:anim calcmode="lin" valueType="num">
                                      <p:cBhvr additive="base">
                                        <p:cTn id="12" dur="500" fill="hold"/>
                                        <p:tgtEl>
                                          <p:spTgt spid="133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5"/>
</p:tagLst>
</file>

<file path=ppt/tags/tag10.xml><?xml version="1.0" encoding="utf-8"?>
<p:tagLst xmlns:a="http://schemas.openxmlformats.org/drawingml/2006/main" xmlns:r="http://schemas.openxmlformats.org/officeDocument/2006/relationships" xmlns:p="http://schemas.openxmlformats.org/presentationml/2006/main">
  <p:tag name="TIMING" val="|0.8|2.3|2.2"/>
</p:tagLst>
</file>

<file path=ppt/tags/tag11.xml><?xml version="1.0" encoding="utf-8"?>
<p:tagLst xmlns:a="http://schemas.openxmlformats.org/drawingml/2006/main" xmlns:r="http://schemas.openxmlformats.org/officeDocument/2006/relationships" xmlns:p="http://schemas.openxmlformats.org/presentationml/2006/main">
  <p:tag name="TIMING" val="|1.4"/>
</p:tagLst>
</file>

<file path=ppt/tags/tag12.xml><?xml version="1.0" encoding="utf-8"?>
<p:tagLst xmlns:a="http://schemas.openxmlformats.org/drawingml/2006/main" xmlns:r="http://schemas.openxmlformats.org/officeDocument/2006/relationships" xmlns:p="http://schemas.openxmlformats.org/presentationml/2006/main">
  <p:tag name="TIMING" val="|1|1.9"/>
</p:tagLst>
</file>

<file path=ppt/tags/tag13.xml><?xml version="1.0" encoding="utf-8"?>
<p:tagLst xmlns:a="http://schemas.openxmlformats.org/drawingml/2006/main" xmlns:r="http://schemas.openxmlformats.org/officeDocument/2006/relationships" xmlns:p="http://schemas.openxmlformats.org/presentationml/2006/main">
  <p:tag name="TIMING" val="|1.2|1.7|1.9"/>
</p:tagLst>
</file>

<file path=ppt/tags/tag14.xml><?xml version="1.0" encoding="utf-8"?>
<p:tagLst xmlns:a="http://schemas.openxmlformats.org/drawingml/2006/main" xmlns:r="http://schemas.openxmlformats.org/officeDocument/2006/relationships" xmlns:p="http://schemas.openxmlformats.org/presentationml/2006/main">
  <p:tag name="TIMING" val="|1|1.8"/>
</p:tagLst>
</file>

<file path=ppt/tags/tag15.xml><?xml version="1.0" encoding="utf-8"?>
<p:tagLst xmlns:a="http://schemas.openxmlformats.org/drawingml/2006/main" xmlns:r="http://schemas.openxmlformats.org/officeDocument/2006/relationships" xmlns:p="http://schemas.openxmlformats.org/presentationml/2006/main">
  <p:tag name="TIMING" val="|1|1.2|1.4|1.7|1.5"/>
</p:tagLst>
</file>

<file path=ppt/tags/tag16.xml><?xml version="1.0" encoding="utf-8"?>
<p:tagLst xmlns:a="http://schemas.openxmlformats.org/drawingml/2006/main" xmlns:r="http://schemas.openxmlformats.org/officeDocument/2006/relationships" xmlns:p="http://schemas.openxmlformats.org/presentationml/2006/main">
  <p:tag name="TIMING" val="|0.8|2|1.9"/>
</p:tagLst>
</file>

<file path=ppt/tags/tag17.xml><?xml version="1.0" encoding="utf-8"?>
<p:tagLst xmlns:a="http://schemas.openxmlformats.org/drawingml/2006/main" xmlns:r="http://schemas.openxmlformats.org/officeDocument/2006/relationships" xmlns:p="http://schemas.openxmlformats.org/presentationml/2006/main">
  <p:tag name="TIMING" val="|0.7"/>
</p:tagLst>
</file>

<file path=ppt/tags/tag18.xml><?xml version="1.0" encoding="utf-8"?>
<p:tagLst xmlns:a="http://schemas.openxmlformats.org/drawingml/2006/main" xmlns:r="http://schemas.openxmlformats.org/officeDocument/2006/relationships" xmlns:p="http://schemas.openxmlformats.org/presentationml/2006/main">
  <p:tag name="TIMING" val="|0.8|1.5|1.5|1.6|1.6|1.4|1.4|1.4"/>
</p:tagLst>
</file>

<file path=ppt/tags/tag19.xml><?xml version="1.0" encoding="utf-8"?>
<p:tagLst xmlns:a="http://schemas.openxmlformats.org/drawingml/2006/main" xmlns:r="http://schemas.openxmlformats.org/officeDocument/2006/relationships" xmlns:p="http://schemas.openxmlformats.org/presentationml/2006/main">
  <p:tag name="TIMING" val="|1|1.4|1.5|1.9"/>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1|1.6|2.2|2|1.7|3.4"/>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3|1.9|2.1|3.3"/>
</p:tagLst>
</file>

<file path=ppt/tags/tag7.xml><?xml version="1.0" encoding="utf-8"?>
<p:tagLst xmlns:a="http://schemas.openxmlformats.org/drawingml/2006/main" xmlns:r="http://schemas.openxmlformats.org/officeDocument/2006/relationships" xmlns:p="http://schemas.openxmlformats.org/presentationml/2006/main">
  <p:tag name="TIMING" val="|1.2|2.8|3.2"/>
</p:tagLst>
</file>

<file path=ppt/tags/tag8.xml><?xml version="1.0" encoding="utf-8"?>
<p:tagLst xmlns:a="http://schemas.openxmlformats.org/drawingml/2006/main" xmlns:r="http://schemas.openxmlformats.org/officeDocument/2006/relationships" xmlns:p="http://schemas.openxmlformats.org/presentationml/2006/main">
  <p:tag name="TIMING" val="|1.1|2.2|2"/>
</p:tagLst>
</file>

<file path=ppt/tags/tag9.xml><?xml version="1.0" encoding="utf-8"?>
<p:tagLst xmlns:a="http://schemas.openxmlformats.org/drawingml/2006/main" xmlns:r="http://schemas.openxmlformats.org/officeDocument/2006/relationships" xmlns:p="http://schemas.openxmlformats.org/presentationml/2006/main">
  <p:tag name="TIMING" val="|2.2|2.8"/>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3054</TotalTime>
  <Words>1080</Words>
  <Application>Microsoft Office PowerPoint</Application>
  <PresentationFormat>On-screen Show (4:3)</PresentationFormat>
  <Paragraphs>120</Paragraphs>
  <Slides>33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Aharoni</vt:lpstr>
      <vt:lpstr>Arial</vt:lpstr>
      <vt:lpstr>Arial Black</vt:lpstr>
      <vt:lpstr>Calibri</vt:lpstr>
      <vt:lpstr>Times New Roman</vt:lpstr>
      <vt:lpstr>Verdana</vt:lpstr>
      <vt:lpstr>Wingdings</vt:lpstr>
      <vt:lpstr>Refined</vt:lpstr>
      <vt:lpstr>Got Love?</vt:lpstr>
      <vt:lpstr>PowerPoint Presentation</vt:lpstr>
      <vt:lpstr>PowerPoint Presentation</vt:lpstr>
      <vt:lpstr>PowerPoint Presentation</vt:lpstr>
      <vt:lpstr>Got Love?</vt:lpstr>
      <vt:lpstr>PowerPoint Presentation</vt:lpstr>
      <vt:lpstr>Some Things that are Not Love!</vt:lpstr>
      <vt:lpstr>PowerPoint Presentation</vt:lpstr>
      <vt:lpstr>PowerPoint Presentation</vt:lpstr>
      <vt:lpstr>PowerPoint Presentation</vt:lpstr>
      <vt:lpstr>Love Looks Like This</vt:lpstr>
      <vt:lpstr>PowerPoint Presentation</vt:lpstr>
      <vt:lpstr>Only God Can  Truly Love</vt:lpstr>
      <vt:lpstr>PowerPoint Presentation</vt:lpstr>
      <vt:lpstr>PowerPoint Presentation</vt:lpstr>
      <vt:lpstr>Jesus Wants Our Love </vt:lpstr>
      <vt:lpstr>PowerPoint Presentation</vt:lpstr>
      <vt:lpstr>PowerPoint Presentation</vt:lpstr>
      <vt:lpstr>PowerPoint Presentation</vt:lpstr>
      <vt:lpstr>PowerPoint Presentation</vt:lpstr>
      <vt:lpstr>PowerPoint Presentation</vt:lpstr>
      <vt:lpstr>PowerPoint Presentation</vt:lpstr>
      <vt:lpstr>What is the Sinner‘s Prayer?</vt:lpstr>
      <vt:lpstr>A prayer of faith  Pray this prayer if :</vt:lpstr>
      <vt:lpstr>PowerPoint Presentation</vt:lpstr>
      <vt:lpstr>We Declare Our Faith Publicly Because Jesus Declared His LOVE Publicly</vt:lpstr>
      <vt:lpstr>The Prayer of a Sinner Turning to Jesus</vt:lpstr>
      <vt:lpstr>PowerPoint Presentation</vt:lpstr>
      <vt:lpstr>PowerPoint Presentation</vt:lpstr>
      <vt:lpstr>PowerPoint Presentation</vt:lpstr>
      <vt:lpstr>PowerPoint Presentation</vt:lpstr>
      <vt:lpstr>PowerPoint Presentation</vt:lpstr>
      <vt:lpstr>PowerPoint Presentation</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420</cp:revision>
  <dcterms:created xsi:type="dcterms:W3CDTF">2012-08-28T02:53:07Z</dcterms:created>
  <dcterms:modified xsi:type="dcterms:W3CDTF">2017-07-30T00:44:16Z</dcterms:modified>
</cp:coreProperties>
</file>